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74" r:id="rId5"/>
    <p:sldId id="275" r:id="rId6"/>
    <p:sldId id="276" r:id="rId7"/>
    <p:sldId id="273" r:id="rId8"/>
    <p:sldId id="272" r:id="rId9"/>
    <p:sldId id="278" r:id="rId10"/>
    <p:sldId id="279" r:id="rId11"/>
    <p:sldId id="280" r:id="rId12"/>
    <p:sldId id="281" r:id="rId13"/>
    <p:sldId id="282" r:id="rId14"/>
    <p:sldId id="277" r:id="rId15"/>
    <p:sldId id="288" r:id="rId16"/>
    <p:sldId id="289" r:id="rId17"/>
    <p:sldId id="290" r:id="rId18"/>
    <p:sldId id="283" r:id="rId19"/>
    <p:sldId id="284" r:id="rId20"/>
    <p:sldId id="285" r:id="rId21"/>
    <p:sldId id="286" r:id="rId22"/>
    <p:sldId id="287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306" r:id="rId32"/>
    <p:sldId id="316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2" r:id="rId63"/>
    <p:sldId id="330" r:id="rId64"/>
    <p:sldId id="331" r:id="rId65"/>
    <p:sldId id="333" r:id="rId66"/>
    <p:sldId id="334" r:id="rId67"/>
    <p:sldId id="335" r:id="rId68"/>
    <p:sldId id="336" r:id="rId69"/>
    <p:sldId id="337" r:id="rId70"/>
    <p:sldId id="338" r:id="rId71"/>
    <p:sldId id="339" r:id="rId72"/>
    <p:sldId id="340" r:id="rId73"/>
    <p:sldId id="341" r:id="rId74"/>
    <p:sldId id="342" r:id="rId75"/>
    <p:sldId id="343" r:id="rId76"/>
    <p:sldId id="344" r:id="rId77"/>
    <p:sldId id="345" r:id="rId78"/>
    <p:sldId id="346" r:id="rId79"/>
    <p:sldId id="347" r:id="rId80"/>
    <p:sldId id="348" r:id="rId81"/>
    <p:sldId id="352" r:id="rId82"/>
    <p:sldId id="349" r:id="rId83"/>
    <p:sldId id="350" r:id="rId84"/>
    <p:sldId id="351" r:id="rId85"/>
    <p:sldId id="353" r:id="rId86"/>
    <p:sldId id="357" r:id="rId87"/>
    <p:sldId id="354" r:id="rId88"/>
    <p:sldId id="355" r:id="rId89"/>
    <p:sldId id="356" r:id="rId90"/>
    <p:sldId id="358" r:id="rId91"/>
    <p:sldId id="376" r:id="rId92"/>
    <p:sldId id="377" r:id="rId93"/>
    <p:sldId id="378" r:id="rId94"/>
    <p:sldId id="379" r:id="rId95"/>
    <p:sldId id="380" r:id="rId96"/>
    <p:sldId id="381" r:id="rId97"/>
    <p:sldId id="359" r:id="rId98"/>
    <p:sldId id="360" r:id="rId99"/>
    <p:sldId id="361" r:id="rId100"/>
    <p:sldId id="362" r:id="rId101"/>
    <p:sldId id="363" r:id="rId102"/>
    <p:sldId id="364" r:id="rId103"/>
    <p:sldId id="365" r:id="rId104"/>
    <p:sldId id="366" r:id="rId105"/>
    <p:sldId id="367" r:id="rId106"/>
    <p:sldId id="368" r:id="rId107"/>
    <p:sldId id="369" r:id="rId108"/>
    <p:sldId id="370" r:id="rId109"/>
    <p:sldId id="371" r:id="rId110"/>
    <p:sldId id="372" r:id="rId111"/>
    <p:sldId id="373" r:id="rId112"/>
    <p:sldId id="374" r:id="rId113"/>
    <p:sldId id="375" r:id="rId114"/>
    <p:sldId id="382" r:id="rId115"/>
    <p:sldId id="387" r:id="rId116"/>
    <p:sldId id="383" r:id="rId117"/>
    <p:sldId id="384" r:id="rId118"/>
    <p:sldId id="385" r:id="rId119"/>
    <p:sldId id="386" r:id="rId120"/>
    <p:sldId id="388" r:id="rId121"/>
    <p:sldId id="393" r:id="rId122"/>
    <p:sldId id="394" r:id="rId123"/>
    <p:sldId id="389" r:id="rId124"/>
    <p:sldId id="390" r:id="rId125"/>
    <p:sldId id="391" r:id="rId126"/>
    <p:sldId id="392" r:id="rId127"/>
    <p:sldId id="395" r:id="rId128"/>
    <p:sldId id="396" r:id="rId129"/>
    <p:sldId id="410" r:id="rId130"/>
    <p:sldId id="411" r:id="rId131"/>
    <p:sldId id="397" r:id="rId132"/>
    <p:sldId id="398" r:id="rId133"/>
    <p:sldId id="399" r:id="rId134"/>
    <p:sldId id="400" r:id="rId135"/>
    <p:sldId id="401" r:id="rId136"/>
    <p:sldId id="402" r:id="rId137"/>
    <p:sldId id="403" r:id="rId138"/>
    <p:sldId id="404" r:id="rId139"/>
    <p:sldId id="405" r:id="rId140"/>
    <p:sldId id="406" r:id="rId141"/>
    <p:sldId id="407" r:id="rId142"/>
    <p:sldId id="408" r:id="rId143"/>
    <p:sldId id="409" r:id="rId144"/>
    <p:sldId id="412" r:id="rId145"/>
    <p:sldId id="413" r:id="rId146"/>
    <p:sldId id="414" r:id="rId147"/>
    <p:sldId id="415" r:id="rId148"/>
    <p:sldId id="416" r:id="rId149"/>
    <p:sldId id="270" r:id="rId1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427"/>
    <a:srgbClr val="0000FF"/>
    <a:srgbClr val="1418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49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908A-F99F-92A1-DB37-7C9BB37D9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F7D20-FE8C-130D-B4E8-934A3A92F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418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1823F-C096-C28D-03ED-A2B1AEDC6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AFDC8-28CB-4D03-6613-F60531F35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7ABF6E-E2A6-18D3-4DA3-3BCB2B0944EA}"/>
              </a:ext>
            </a:extLst>
          </p:cNvPr>
          <p:cNvSpPr txBox="1"/>
          <p:nvPr userDrawn="1"/>
        </p:nvSpPr>
        <p:spPr>
          <a:xfrm>
            <a:off x="11573301" y="6451886"/>
            <a:ext cx="61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A9F430-D7DF-46CB-B55B-52E5ECADAC4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1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186D2-CD9F-4EF4-AFF4-04AC73ADF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567E5-94ED-886F-C205-10FCA3A2C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227D6-FCC8-17DE-2977-C1355995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F339B-EB9A-35B1-26DA-597B391C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7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565083-3231-6214-C4C8-CEDC5EB055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CA91D-74EA-865B-1257-F44BA2D0D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5F9D1-C38A-B7E2-F77F-B4DB2058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572F-A2C6-5759-D062-9775F736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27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79AF1-542A-93B2-F187-99AF168C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C7103-CF40-E179-7025-FBAA5CEAE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5C943-DBBB-FD21-F96E-FA3DCCAF2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587FD-2241-9FAE-0B83-C4F1A8CB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CEC5FE-0722-C3D0-B527-DA85FE5C5639}"/>
              </a:ext>
            </a:extLst>
          </p:cNvPr>
          <p:cNvSpPr txBox="1"/>
          <p:nvPr userDrawn="1"/>
        </p:nvSpPr>
        <p:spPr>
          <a:xfrm>
            <a:off x="11573301" y="6451886"/>
            <a:ext cx="61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A9F430-D7DF-46CB-B55B-52E5ECADAC46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3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E1E9B-71C3-2172-7BE6-3D4A3271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EDA0C-3D19-491A-DD54-858CD7D40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14183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44DA1-140C-F634-633C-88E49932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9B3EA-70B3-CCAC-AA9D-953C0301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43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445C3-CA18-8124-8150-2D2E865AB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BC03D-435A-DC33-A5E1-09E3616D6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42CFE-D21A-783C-3BEB-94C675449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ED426B-B642-4C33-5648-D168F31EF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15B7-3C8B-E303-67BB-948EFC091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6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C7AD3-CAA0-991F-614D-21A4A0FA6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93C8E-FAAC-6B46-4500-BC55F355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18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C2A257-9989-2611-44F0-53116FBDF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48BA6-C96A-9BDA-AD20-07B61307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4183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CB2D08-C4C7-D389-1161-64D1109322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4183F"/>
                </a:solidFill>
              </a:defRPr>
            </a:lvl1pPr>
            <a:lvl2pPr>
              <a:defRPr>
                <a:solidFill>
                  <a:srgbClr val="14183F"/>
                </a:solidFill>
              </a:defRPr>
            </a:lvl2pPr>
            <a:lvl3pPr>
              <a:defRPr>
                <a:solidFill>
                  <a:srgbClr val="14183F"/>
                </a:solidFill>
              </a:defRPr>
            </a:lvl3pPr>
            <a:lvl4pPr>
              <a:defRPr>
                <a:solidFill>
                  <a:srgbClr val="14183F"/>
                </a:solidFill>
              </a:defRPr>
            </a:lvl4pPr>
            <a:lvl5pPr>
              <a:defRPr>
                <a:solidFill>
                  <a:srgbClr val="14183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455890-A863-E416-979C-6B9B5308D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B9AD17-7E41-FF4A-325B-55DC8E6B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8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B420D-8922-B51D-DBE7-56EF7E44F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D6D68-27C7-044E-1826-8CEFBB53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A62E1-0CF8-5C8F-6179-3D967C912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3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90040-99EE-77B6-56FB-FF6C0325F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0A27A0-A5DE-1444-964F-6F6E5F5D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1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3AB2C-A59F-9E22-D161-6C7AE3C2F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9947F-4F17-CE37-0E62-CB87BE223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4183F"/>
                </a:solidFill>
              </a:defRPr>
            </a:lvl1pPr>
            <a:lvl2pPr>
              <a:defRPr sz="2800">
                <a:solidFill>
                  <a:srgbClr val="14183F"/>
                </a:solidFill>
              </a:defRPr>
            </a:lvl2pPr>
            <a:lvl3pPr>
              <a:defRPr sz="2400">
                <a:solidFill>
                  <a:srgbClr val="14183F"/>
                </a:solidFill>
              </a:defRPr>
            </a:lvl3pPr>
            <a:lvl4pPr>
              <a:defRPr sz="2000">
                <a:solidFill>
                  <a:srgbClr val="14183F"/>
                </a:solidFill>
              </a:defRPr>
            </a:lvl4pPr>
            <a:lvl5pPr>
              <a:defRPr sz="2000">
                <a:solidFill>
                  <a:srgbClr val="14183F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C3EDC-A3A2-E102-2C6E-54C8E29EE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418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89217-5582-CCDC-23C4-1C4ABA38D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B361E-E229-FA91-A818-68EDF3A2B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276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BC9-4125-4B75-2807-29AC49E37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14183F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111AFE-06C8-A261-C990-D1E2018AF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14183F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1B7B23-EBEA-0118-54C7-662CC9D981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4183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10F7E-E94B-DB96-4320-DAC3DFD5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D2946-65F2-2F5F-FE4D-E13D69EC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3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7459F-4FBD-1F78-ACFE-BEDED75A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4E700-112F-76F8-3728-54A5309BE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6E0DF-C066-0E37-7923-86890DB63E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F2EC-27EC-4AD1-8606-6AB05A520281}" type="datetimeFigureOut">
              <a:rPr lang="en-US" smtClean="0"/>
              <a:t>7/24/2022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03063-564A-5086-18A1-8A148C3CD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E6A116-5919-EBBB-ECBC-AD8F60974047}"/>
              </a:ext>
            </a:extLst>
          </p:cNvPr>
          <p:cNvSpPr txBox="1"/>
          <p:nvPr userDrawn="1"/>
        </p:nvSpPr>
        <p:spPr>
          <a:xfrm>
            <a:off x="11573301" y="6451886"/>
            <a:ext cx="618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8A9F430-D7DF-46CB-B55B-52E5ECADAC46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46408-644A-5A7C-EF1B-835D5DC65FE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15" y="0"/>
            <a:ext cx="1985085" cy="99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4183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183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183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183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83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18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3C5A2C7-B21D-793F-B110-AFE4CDFE80FC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428A0D-063F-5608-5D2D-677A3E848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5955724" cy="287834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237BA8-0551-618B-8371-4F8051B0D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5057" y="-1"/>
              <a:ext cx="6466943" cy="397965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B217E6-541C-D68B-F09E-866057D66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878344"/>
              <a:ext cx="5955724" cy="110234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209F51-8AA7-959C-9B8D-71A9F2C60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8057" y="4593806"/>
              <a:ext cx="4513943" cy="226419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667905-C595-49A3-896F-04FF79C3BAB0}"/>
                </a:ext>
              </a:extLst>
            </p:cNvPr>
            <p:cNvSpPr txBox="1"/>
            <p:nvPr/>
          </p:nvSpPr>
          <p:spPr>
            <a:xfrm>
              <a:off x="108700" y="4198738"/>
              <a:ext cx="6756557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latin typeface="Franklin Gothic Heavy" panose="020B0903020102020204" pitchFamily="34" charset="0"/>
                </a:rPr>
                <a:t>Amateur Radio Technician Exam Preparation 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7521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electrical term for the force that causes electron flow?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Voltage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Ampere-hours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Inductance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T5A05 A 3-1</a:t>
            </a:r>
          </a:p>
        </p:txBody>
      </p:sp>
    </p:spTree>
    <p:extLst>
      <p:ext uri="{BB962C8B-B14F-4D97-AF65-F5344CB8AC3E}">
        <p14:creationId xmlns:p14="http://schemas.microsoft.com/office/powerpoint/2010/main" val="27744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these components can be used as an electronic switch?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Varistor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Potentiometer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Thermistor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T6B03 C 3-10</a:t>
            </a:r>
          </a:p>
        </p:txBody>
      </p:sp>
    </p:spTree>
    <p:extLst>
      <p:ext uri="{BB962C8B-B14F-4D97-AF65-F5344CB8AC3E}">
        <p14:creationId xmlns:p14="http://schemas.microsoft.com/office/powerpoint/2010/main" val="273519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components can consist of three regions of semiconductor material?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Alternator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Triode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Pentagrid converter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T6B04 B 3-10</a:t>
            </a:r>
          </a:p>
        </p:txBody>
      </p:sp>
    </p:spTree>
    <p:extLst>
      <p:ext uri="{BB962C8B-B14F-4D97-AF65-F5344CB8AC3E}">
        <p14:creationId xmlns:p14="http://schemas.microsoft.com/office/powerpoint/2010/main" val="143346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type of transistor has a gate, drain, and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Varistor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Field-effect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Tesla-effect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Bipolar junction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T6B05 B 3-10</a:t>
            </a:r>
          </a:p>
        </p:txBody>
      </p:sp>
    </p:spTree>
    <p:extLst>
      <p:ext uri="{BB962C8B-B14F-4D97-AF65-F5344CB8AC3E}">
        <p14:creationId xmlns:p14="http://schemas.microsoft.com/office/powerpoint/2010/main" val="306731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is the cathode lead of a semiconductor diode often marked on the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With the word “cathode”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With a stripe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With the letter 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With the letter 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T6B06 B 3-10</a:t>
            </a:r>
          </a:p>
        </p:txBody>
      </p:sp>
    </p:spTree>
    <p:extLst>
      <p:ext uri="{BB962C8B-B14F-4D97-AF65-F5344CB8AC3E}">
        <p14:creationId xmlns:p14="http://schemas.microsoft.com/office/powerpoint/2010/main" val="248150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causes a light-emitting diode (LED) to emit light?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Forward 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Reverse 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Capacitively-coupled RF signal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Inductively-coupled RF signal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T6B07 A 3-10</a:t>
            </a:r>
          </a:p>
        </p:txBody>
      </p:sp>
    </p:spTree>
    <p:extLst>
      <p:ext uri="{BB962C8B-B14F-4D97-AF65-F5344CB8AC3E}">
        <p14:creationId xmlns:p14="http://schemas.microsoft.com/office/powerpoint/2010/main" val="77157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does the abbreviation FET stand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Frequency Emission Transmitter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Fast Electron 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Free Electron Transmitter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Field Effect Transistor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T6B08 D 3-10</a:t>
            </a:r>
          </a:p>
        </p:txBody>
      </p:sp>
    </p:spTree>
    <p:extLst>
      <p:ext uri="{BB962C8B-B14F-4D97-AF65-F5344CB8AC3E}">
        <p14:creationId xmlns:p14="http://schemas.microsoft.com/office/powerpoint/2010/main" val="11885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are the names for the electrodes of a diode?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Plus and minus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Source and drain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Anode and cathode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Gate and base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T6B09 C 3-10</a:t>
            </a:r>
          </a:p>
        </p:txBody>
      </p:sp>
    </p:spTree>
    <p:extLst>
      <p:ext uri="{BB962C8B-B14F-4D97-AF65-F5344CB8AC3E}">
        <p14:creationId xmlns:p14="http://schemas.microsoft.com/office/powerpoint/2010/main" val="1077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can provide power 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Transformer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Reactor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T6B10 B 3-11</a:t>
            </a:r>
          </a:p>
        </p:txBody>
      </p:sp>
    </p:spTree>
    <p:extLst>
      <p:ext uri="{BB962C8B-B14F-4D97-AF65-F5344CB8AC3E}">
        <p14:creationId xmlns:p14="http://schemas.microsoft.com/office/powerpoint/2010/main" val="265015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term that describes a device’s ability to amplify a signal?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Gain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Forward 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Forward voltage drop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On resistance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T6B11 A 3-11</a:t>
            </a:r>
          </a:p>
        </p:txBody>
      </p:sp>
    </p:spTree>
    <p:extLst>
      <p:ext uri="{BB962C8B-B14F-4D97-AF65-F5344CB8AC3E}">
        <p14:creationId xmlns:p14="http://schemas.microsoft.com/office/powerpoint/2010/main" val="30129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are the names of the electrodes of a bipolar junction transistor?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Signal, bias, power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Emitter, base, collector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Input, output, supply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Pole one, pole two, output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T6B12 B 3-11</a:t>
            </a:r>
          </a:p>
        </p:txBody>
      </p:sp>
    </p:spTree>
    <p:extLst>
      <p:ext uri="{BB962C8B-B14F-4D97-AF65-F5344CB8AC3E}">
        <p14:creationId xmlns:p14="http://schemas.microsoft.com/office/powerpoint/2010/main" val="361341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describes alternating current?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Current that alternates between a positive direction and zero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Current that alternates between a negative direction and zero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Current that alternates between positive and negative directions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answers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T5A09 C 3-1</a:t>
            </a:r>
          </a:p>
        </p:txBody>
      </p:sp>
    </p:spTree>
    <p:extLst>
      <p:ext uri="{BB962C8B-B14F-4D97-AF65-F5344CB8AC3E}">
        <p14:creationId xmlns:p14="http://schemas.microsoft.com/office/powerpoint/2010/main" val="8764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devices or circuits changes an alternating current into a varying direct current signal?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Transformer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Rectifier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Amplifier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Reflector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T6D01 B 3-11</a:t>
            </a:r>
          </a:p>
        </p:txBody>
      </p:sp>
    </p:spTree>
    <p:extLst>
      <p:ext uri="{BB962C8B-B14F-4D97-AF65-F5344CB8AC3E}">
        <p14:creationId xmlns:p14="http://schemas.microsoft.com/office/powerpoint/2010/main" val="18165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is commonly used as a visual indicator?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LED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FET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Zener diode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Bipolar transistor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T6D07 A 3-11</a:t>
            </a:r>
          </a:p>
        </p:txBody>
      </p:sp>
    </p:spTree>
    <p:extLst>
      <p:ext uri="{BB962C8B-B14F-4D97-AF65-F5344CB8AC3E}">
        <p14:creationId xmlns:p14="http://schemas.microsoft.com/office/powerpoint/2010/main" val="40309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name of a device that combines several semiconductors and other components into one package?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Transducer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Multi-pole relay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Integrated circuit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Transformer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T6D09 C 3-11</a:t>
            </a:r>
          </a:p>
        </p:txBody>
      </p:sp>
    </p:spTree>
    <p:extLst>
      <p:ext uri="{BB962C8B-B14F-4D97-AF65-F5344CB8AC3E}">
        <p14:creationId xmlns:p14="http://schemas.microsoft.com/office/powerpoint/2010/main" val="222511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function of </a:t>
            </a:r>
            <a:r>
              <a:rPr lang="en-US" sz="3400" b="1" u="sng" dirty="0">
                <a:uFill>
                  <a:solidFill>
                    <a:srgbClr val="DA3427"/>
                  </a:solidFill>
                </a:uFill>
              </a:rPr>
              <a:t>component 2</a:t>
            </a:r>
            <a:r>
              <a:rPr lang="en-US" sz="3400" b="1" dirty="0"/>
              <a:t> in figure T-1?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2227406"/>
            <a:ext cx="5985164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Give off light when current flows through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Supply electrical energy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Control the flow of 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Convert electrical energy into radio waves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T6D10 C 3-11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796EA4-E98D-78E1-F435-1DB861EF9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92" y="1691979"/>
            <a:ext cx="5723827" cy="43963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49163B3-3D95-322A-B09D-B569ECB3B3FA}"/>
              </a:ext>
            </a:extLst>
          </p:cNvPr>
          <p:cNvSpPr/>
          <p:nvPr/>
        </p:nvSpPr>
        <p:spPr>
          <a:xfrm>
            <a:off x="9130147" y="2549236"/>
            <a:ext cx="443345" cy="415637"/>
          </a:xfrm>
          <a:prstGeom prst="ellipse">
            <a:avLst/>
          </a:prstGeom>
          <a:noFill/>
          <a:ln w="38100">
            <a:solidFill>
              <a:srgbClr val="DA3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D4D61-EE39-9B55-2114-5A123D7F3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B332-EC1B-9D3C-0293-D98C50928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Protective components (such as </a:t>
            </a:r>
            <a:r>
              <a:rPr lang="en-US" i="1" dirty="0">
                <a:solidFill>
                  <a:srgbClr val="DA3427"/>
                </a:solidFill>
              </a:rPr>
              <a:t>fuses</a:t>
            </a:r>
            <a:r>
              <a:rPr lang="en-US" dirty="0"/>
              <a:t> and </a:t>
            </a:r>
            <a:r>
              <a:rPr lang="en-US" i="1" dirty="0">
                <a:solidFill>
                  <a:srgbClr val="DA3427"/>
                </a:solidFill>
              </a:rPr>
              <a:t>circuit breakers</a:t>
            </a:r>
            <a:r>
              <a:rPr lang="en-US" dirty="0"/>
              <a:t>) are used to prevent equipment damage or safety hazards such as fire or electrical shock</a:t>
            </a:r>
          </a:p>
          <a:p>
            <a:r>
              <a:rPr lang="en-US" dirty="0"/>
              <a:t>Designed to remove power in case of a circuit </a:t>
            </a:r>
            <a:r>
              <a:rPr lang="en-US" i="1" dirty="0">
                <a:solidFill>
                  <a:srgbClr val="DA3427"/>
                </a:solidFill>
              </a:rPr>
              <a:t>overload</a:t>
            </a:r>
          </a:p>
          <a:p>
            <a:pPr lvl="1"/>
            <a:r>
              <a:rPr lang="en-US" dirty="0"/>
              <a:t>Fuses blow – one time protection</a:t>
            </a:r>
          </a:p>
          <a:p>
            <a:pPr lvl="1"/>
            <a:r>
              <a:rPr lang="en-US" dirty="0"/>
              <a:t>Circuit breakers trip – can be reset and reused</a:t>
            </a:r>
          </a:p>
          <a:p>
            <a:r>
              <a:rPr lang="en-US" dirty="0"/>
              <a:t>Fuses interrupt current overloads by melting a short length of metal – when the metal melts, the current path is broken and power is removed from circuits</a:t>
            </a:r>
          </a:p>
          <a:p>
            <a:r>
              <a:rPr lang="en-US" dirty="0"/>
              <a:t>Replacing a fuse or circuit breaker with one with  a higher current rating could allow the fault to permanently damage the equipment or start a fire</a:t>
            </a:r>
          </a:p>
        </p:txBody>
      </p:sp>
    </p:spTree>
    <p:extLst>
      <p:ext uri="{BB962C8B-B14F-4D97-AF65-F5344CB8AC3E}">
        <p14:creationId xmlns:p14="http://schemas.microsoft.com/office/powerpoint/2010/main" val="33184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C73461-5F63-DE75-8571-3D1D2703934D}"/>
              </a:ext>
            </a:extLst>
          </p:cNvPr>
          <p:cNvGrpSpPr/>
          <p:nvPr/>
        </p:nvGrpSpPr>
        <p:grpSpPr>
          <a:xfrm>
            <a:off x="143235" y="0"/>
            <a:ext cx="4276365" cy="3006432"/>
            <a:chOff x="6876544" y="1665880"/>
            <a:chExt cx="4925291" cy="34820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8BE8ED4-CD20-D1C6-8CE3-B92FE0C75AE0}"/>
                </a:ext>
              </a:extLst>
            </p:cNvPr>
            <p:cNvGrpSpPr/>
            <p:nvPr/>
          </p:nvGrpSpPr>
          <p:grpSpPr>
            <a:xfrm>
              <a:off x="6876544" y="1665880"/>
              <a:ext cx="4925291" cy="3287196"/>
              <a:chOff x="6876544" y="1333371"/>
              <a:chExt cx="4925291" cy="3287196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7D8B1CB8-4B9A-DD7A-790A-7897BC089628}"/>
                  </a:ext>
                </a:extLst>
              </p:cNvPr>
              <p:cNvCxnSpPr/>
              <p:nvPr/>
            </p:nvCxnSpPr>
            <p:spPr>
              <a:xfrm>
                <a:off x="8624512" y="4159661"/>
                <a:ext cx="0" cy="244009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769E2419-912A-B43B-72E6-8E5E5CB9F4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76544" y="1333371"/>
                <a:ext cx="4925291" cy="3287196"/>
              </a:xfrm>
              <a:prstGeom prst="rect">
                <a:avLst/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62C514-5E1C-01DD-42B8-55587241282A}"/>
                </a:ext>
              </a:extLst>
            </p:cNvPr>
            <p:cNvSpPr txBox="1"/>
            <p:nvPr/>
          </p:nvSpPr>
          <p:spPr>
            <a:xfrm>
              <a:off x="8229602" y="4686269"/>
              <a:ext cx="27431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Schematics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6731F5-17D7-3932-C79E-A992CD419CAF}"/>
              </a:ext>
            </a:extLst>
          </p:cNvPr>
          <p:cNvGrpSpPr/>
          <p:nvPr/>
        </p:nvGrpSpPr>
        <p:grpSpPr>
          <a:xfrm>
            <a:off x="433150" y="3320440"/>
            <a:ext cx="3390705" cy="3385161"/>
            <a:chOff x="433150" y="3237310"/>
            <a:chExt cx="3400900" cy="3523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0034D20-743C-47D3-A417-45A3EB059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150" y="3237310"/>
              <a:ext cx="3400900" cy="3124636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BE3D23-0E21-6FF0-1209-74301E18391F}"/>
                </a:ext>
              </a:extLst>
            </p:cNvPr>
            <p:cNvSpPr txBox="1"/>
            <p:nvPr/>
          </p:nvSpPr>
          <p:spPr>
            <a:xfrm>
              <a:off x="1615289" y="6299401"/>
              <a:ext cx="17872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Fuses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4D16807-68C6-12F3-96D8-DEBAE8F308B7}"/>
              </a:ext>
            </a:extLst>
          </p:cNvPr>
          <p:cNvGrpSpPr/>
          <p:nvPr/>
        </p:nvGrpSpPr>
        <p:grpSpPr>
          <a:xfrm>
            <a:off x="5594387" y="373248"/>
            <a:ext cx="4722336" cy="2612495"/>
            <a:chOff x="5594387" y="373248"/>
            <a:chExt cx="4722336" cy="261249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32BA2B-0C50-EA6A-001E-4921A2A85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4387" y="373248"/>
              <a:ext cx="4722336" cy="22345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4C21BEB-D510-6230-B184-79B8886D82D7}"/>
                </a:ext>
              </a:extLst>
            </p:cNvPr>
            <p:cNvSpPr txBox="1"/>
            <p:nvPr/>
          </p:nvSpPr>
          <p:spPr>
            <a:xfrm>
              <a:off x="6774873" y="2524078"/>
              <a:ext cx="2757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Circuit Breaker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3AF9B57-C2C2-1F60-6DAF-6A068F2618B8}"/>
              </a:ext>
            </a:extLst>
          </p:cNvPr>
          <p:cNvGrpSpPr/>
          <p:nvPr/>
        </p:nvGrpSpPr>
        <p:grpSpPr>
          <a:xfrm>
            <a:off x="5420002" y="3399965"/>
            <a:ext cx="5081743" cy="3305636"/>
            <a:chOff x="5420002" y="3399965"/>
            <a:chExt cx="5081743" cy="330563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05D81A0-B35D-32CA-1E4F-CB5DF4A2E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20002" y="3399965"/>
              <a:ext cx="2238687" cy="330563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42039FB-6953-43C7-E25D-8BF1F0F49B64}"/>
                </a:ext>
              </a:extLst>
            </p:cNvPr>
            <p:cNvSpPr txBox="1"/>
            <p:nvPr/>
          </p:nvSpPr>
          <p:spPr>
            <a:xfrm>
              <a:off x="7855527" y="4378036"/>
              <a:ext cx="26462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Ground Fault Circuit Interrupter (GFCI) circuit breaker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8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56918212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electrical component is used to protect other circuit components from current overloads?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Fuse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Thyratron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Varactor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choices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T6A09 A 3-12</a:t>
            </a:r>
          </a:p>
        </p:txBody>
      </p:sp>
    </p:spTree>
    <p:extLst>
      <p:ext uri="{BB962C8B-B14F-4D97-AF65-F5344CB8AC3E}">
        <p14:creationId xmlns:p14="http://schemas.microsoft.com/office/powerpoint/2010/main" val="385741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purpose of a fuse in an electrical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To prevent power supply ripple from damaging a component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remove power in case of overload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 limit current to prevent shocks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choices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T0A04 B 3-12</a:t>
            </a:r>
          </a:p>
        </p:txBody>
      </p:sp>
    </p:spTree>
    <p:extLst>
      <p:ext uri="{BB962C8B-B14F-4D97-AF65-F5344CB8AC3E}">
        <p14:creationId xmlns:p14="http://schemas.microsoft.com/office/powerpoint/2010/main" val="246008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should a 5-ampere fuse never be replaced with a 20-ampere fuse?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larger fuse would be likely to blow because it is rated for higher 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power supply ripple would greatly increase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Excessive current could cause a fire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choices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T0A05 C 3-12</a:t>
            </a:r>
          </a:p>
        </p:txBody>
      </p:sp>
    </p:spTree>
    <p:extLst>
      <p:ext uri="{BB962C8B-B14F-4D97-AF65-F5344CB8AC3E}">
        <p14:creationId xmlns:p14="http://schemas.microsoft.com/office/powerpoint/2010/main" val="381760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instrument would you use to measure electric potential?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 ammeter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voltmeter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wavemeter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ohmmeter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T7D01 B 3-1</a:t>
            </a:r>
          </a:p>
        </p:txBody>
      </p:sp>
    </p:spTree>
    <p:extLst>
      <p:ext uri="{BB962C8B-B14F-4D97-AF65-F5344CB8AC3E}">
        <p14:creationId xmlns:p14="http://schemas.microsoft.com/office/powerpoint/2010/main" val="282629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92F2A-F26F-4263-5B38-907889AE4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Gatekeepers … Switches &amp; Relays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A56F6-6F2F-D63C-AEF2-6CB52F149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Switches</a:t>
            </a:r>
            <a:r>
              <a:rPr lang="en-US" dirty="0"/>
              <a:t> and </a:t>
            </a:r>
            <a:r>
              <a:rPr lang="en-US" i="1" dirty="0">
                <a:solidFill>
                  <a:srgbClr val="DA3427"/>
                </a:solidFill>
              </a:rPr>
              <a:t>relays</a:t>
            </a:r>
            <a:r>
              <a:rPr lang="en-US" dirty="0"/>
              <a:t> control current through a circuit by connecting and disconnecting paths for current to follow</a:t>
            </a:r>
          </a:p>
          <a:p>
            <a:r>
              <a:rPr lang="en-US" dirty="0"/>
              <a:t>Switches and relays are described by their number of poles and the number of throws</a:t>
            </a:r>
          </a:p>
          <a:p>
            <a:pPr lvl="1"/>
            <a:r>
              <a:rPr lang="en-US" dirty="0"/>
              <a:t>The combination of poles and throws describes the switch</a:t>
            </a:r>
          </a:p>
          <a:p>
            <a:pPr lvl="1"/>
            <a:r>
              <a:rPr lang="en-US" dirty="0"/>
              <a:t>Each circuit controlled by  the switch is a </a:t>
            </a:r>
            <a:r>
              <a:rPr lang="en-US" i="1" dirty="0">
                <a:solidFill>
                  <a:srgbClr val="0000FF"/>
                </a:solidFill>
              </a:rPr>
              <a:t>pole</a:t>
            </a:r>
          </a:p>
          <a:p>
            <a:pPr lvl="1"/>
            <a:r>
              <a:rPr lang="en-US" dirty="0"/>
              <a:t>Each position is called a </a:t>
            </a:r>
            <a:r>
              <a:rPr lang="en-US" i="1" dirty="0">
                <a:solidFill>
                  <a:srgbClr val="0000FF"/>
                </a:solidFill>
              </a:rPr>
              <a:t>throw</a:t>
            </a:r>
          </a:p>
          <a:p>
            <a:r>
              <a:rPr lang="en-US" dirty="0"/>
              <a:t>A switch is operated manually while a relay is a switch controlled by an electromagnet</a:t>
            </a:r>
          </a:p>
        </p:txBody>
      </p:sp>
    </p:spTree>
    <p:extLst>
      <p:ext uri="{BB962C8B-B14F-4D97-AF65-F5344CB8AC3E}">
        <p14:creationId xmlns:p14="http://schemas.microsoft.com/office/powerpoint/2010/main" val="50533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B400-0CD1-B8C7-D7F8-1B5C22CBE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0" y="681872"/>
            <a:ext cx="3886200" cy="651596"/>
          </a:xfrm>
        </p:spPr>
        <p:txBody>
          <a:bodyPr>
            <a:normAutofit/>
          </a:bodyPr>
          <a:lstStyle/>
          <a:p>
            <a:r>
              <a:rPr lang="en-US" sz="3200" dirty="0"/>
              <a:t>Switch Configurations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85763-D9E8-56D1-1786-0CD4ADBC22B6}"/>
              </a:ext>
            </a:extLst>
          </p:cNvPr>
          <p:cNvGrpSpPr/>
          <p:nvPr/>
        </p:nvGrpSpPr>
        <p:grpSpPr>
          <a:xfrm>
            <a:off x="415636" y="1330760"/>
            <a:ext cx="3886200" cy="3810000"/>
            <a:chOff x="7467600" y="1792397"/>
            <a:chExt cx="3886200" cy="3810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13F8F26-86A1-9FE8-AA9C-DC3FBCC735C1}"/>
                </a:ext>
              </a:extLst>
            </p:cNvPr>
            <p:cNvCxnSpPr/>
            <p:nvPr/>
          </p:nvCxnSpPr>
          <p:spPr>
            <a:xfrm>
              <a:off x="9296400" y="4888022"/>
              <a:ext cx="0" cy="257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7804464-5DCF-8E53-005E-FD757C1E099B}"/>
                </a:ext>
              </a:extLst>
            </p:cNvPr>
            <p:cNvGrpSpPr/>
            <p:nvPr/>
          </p:nvGrpSpPr>
          <p:grpSpPr>
            <a:xfrm>
              <a:off x="7467600" y="1792397"/>
              <a:ext cx="3886200" cy="3810000"/>
              <a:chOff x="10261600" y="4572000"/>
              <a:chExt cx="3886200" cy="3810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EC6789C-B270-EA27-472A-FCBAAEB13032}"/>
                  </a:ext>
                </a:extLst>
              </p:cNvPr>
              <p:cNvSpPr/>
              <p:nvPr/>
            </p:nvSpPr>
            <p:spPr>
              <a:xfrm>
                <a:off x="10261600" y="4572000"/>
                <a:ext cx="3886200" cy="381000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Rectangle 14">
                <a:extLst>
                  <a:ext uri="{FF2B5EF4-FFF2-40B4-BE49-F238E27FC236}">
                    <a16:creationId xmlns:a16="http://schemas.microsoft.com/office/drawing/2014/main" id="{202FC826-A211-4328-5117-DE660E919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4200" y="4572000"/>
                <a:ext cx="1093788" cy="61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SPST</a:t>
                </a:r>
              </a:p>
            </p:txBody>
          </p: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23A8B16-532A-D2BD-3BB8-969F5C9887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28313" y="7605713"/>
                <a:ext cx="654050" cy="630237"/>
                <a:chOff x="6188076" y="5334003"/>
                <a:chExt cx="530225" cy="511174"/>
              </a:xfrm>
            </p:grpSpPr>
            <p:sp>
              <p:nvSpPr>
                <p:cNvPr id="33" name="Oval 216">
                  <a:extLst>
                    <a:ext uri="{FF2B5EF4-FFF2-40B4-BE49-F238E27FC236}">
                      <a16:creationId xmlns:a16="http://schemas.microsoft.com/office/drawing/2014/main" id="{E3BA9ECA-3331-D93E-699C-B8D03E8817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6" y="5705477"/>
                  <a:ext cx="139700" cy="1397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4" name="Oval 217">
                  <a:extLst>
                    <a:ext uri="{FF2B5EF4-FFF2-40B4-BE49-F238E27FC236}">
                      <a16:creationId xmlns:a16="http://schemas.microsoft.com/office/drawing/2014/main" id="{3DA9A309-B5F9-F83B-B984-17381FA2DF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75426" y="5705477"/>
                  <a:ext cx="139700" cy="139700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5" name="Line 218">
                  <a:extLst>
                    <a:ext uri="{FF2B5EF4-FFF2-40B4-BE49-F238E27FC236}">
                      <a16:creationId xmlns:a16="http://schemas.microsoft.com/office/drawing/2014/main" id="{77634B4E-8EA2-2023-AA06-C4EC031A1A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 flipV="1">
                  <a:off x="6454776" y="5330827"/>
                  <a:ext cx="0" cy="5270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6" name="Rectangle 219">
                  <a:extLst>
                    <a:ext uri="{FF2B5EF4-FFF2-40B4-BE49-F238E27FC236}">
                      <a16:creationId xmlns:a16="http://schemas.microsoft.com/office/drawing/2014/main" id="{663137F1-94F9-BEED-D37E-6445ED595B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>
                  <a:off x="6327776" y="5345115"/>
                  <a:ext cx="254000" cy="231775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9" name="Group 21">
                <a:extLst>
                  <a:ext uri="{FF2B5EF4-FFF2-40B4-BE49-F238E27FC236}">
                    <a16:creationId xmlns:a16="http://schemas.microsoft.com/office/drawing/2014/main" id="{B04DED2F-8735-EBC0-FC31-FF9F9FACBE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25125" y="6207125"/>
                <a:ext cx="827088" cy="1190625"/>
                <a:chOff x="6084491" y="3568700"/>
                <a:chExt cx="670718" cy="965200"/>
              </a:xfrm>
            </p:grpSpPr>
            <p:grpSp>
              <p:nvGrpSpPr>
                <p:cNvPr id="22" name="Group 131">
                  <a:extLst>
                    <a:ext uri="{FF2B5EF4-FFF2-40B4-BE49-F238E27FC236}">
                      <a16:creationId xmlns:a16="http://schemas.microsoft.com/office/drawing/2014/main" id="{91AC0460-F8DD-8339-561B-21643E63B9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84483" y="3568711"/>
                  <a:ext cx="670716" cy="412752"/>
                  <a:chOff x="2400" y="2064"/>
                  <a:chExt cx="624" cy="384"/>
                </a:xfrm>
              </p:grpSpPr>
              <p:sp>
                <p:nvSpPr>
                  <p:cNvPr id="29" name="Oval 132">
                    <a:extLst>
                      <a:ext uri="{FF2B5EF4-FFF2-40B4-BE49-F238E27FC236}">
                        <a16:creationId xmlns:a16="http://schemas.microsoft.com/office/drawing/2014/main" id="{2F19B9F0-08B1-5CB7-B631-D7AF22B728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20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0" name="Oval 133">
                    <a:extLst>
                      <a:ext uri="{FF2B5EF4-FFF2-40B4-BE49-F238E27FC236}">
                        <a16:creationId xmlns:a16="http://schemas.microsoft.com/office/drawing/2014/main" id="{232A0653-86B7-D364-9F0C-8C2B72DEC1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35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1" name="Oval 134">
                    <a:extLst>
                      <a:ext uri="{FF2B5EF4-FFF2-40B4-BE49-F238E27FC236}">
                        <a16:creationId xmlns:a16="http://schemas.microsoft.com/office/drawing/2014/main" id="{F914E2D8-1EA7-CAA3-9FA6-66A3A5B536C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0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Line 135">
                    <a:extLst>
                      <a:ext uri="{FF2B5EF4-FFF2-40B4-BE49-F238E27FC236}">
                        <a16:creationId xmlns:a16="http://schemas.microsoft.com/office/drawing/2014/main" id="{C10D7AC2-C351-A01B-69FA-45137C22F9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6" y="2112"/>
                    <a:ext cx="432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3" name="Group 131">
                  <a:extLst>
                    <a:ext uri="{FF2B5EF4-FFF2-40B4-BE49-F238E27FC236}">
                      <a16:creationId xmlns:a16="http://schemas.microsoft.com/office/drawing/2014/main" id="{1DC0F92C-600C-8607-CFF5-E866CD08A5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084483" y="4121161"/>
                  <a:ext cx="670716" cy="412752"/>
                  <a:chOff x="2400" y="2064"/>
                  <a:chExt cx="624" cy="384"/>
                </a:xfrm>
              </p:grpSpPr>
              <p:sp>
                <p:nvSpPr>
                  <p:cNvPr id="25" name="Oval 132">
                    <a:extLst>
                      <a:ext uri="{FF2B5EF4-FFF2-40B4-BE49-F238E27FC236}">
                        <a16:creationId xmlns:a16="http://schemas.microsoft.com/office/drawing/2014/main" id="{F531704F-497F-AA24-BF9C-BA8A189AE6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2208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6" name="Oval 133">
                    <a:extLst>
                      <a:ext uri="{FF2B5EF4-FFF2-40B4-BE49-F238E27FC236}">
                        <a16:creationId xmlns:a16="http://schemas.microsoft.com/office/drawing/2014/main" id="{E26CF6E7-7E75-CBCC-D6EC-D0268BD1F6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352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Oval 134">
                    <a:extLst>
                      <a:ext uri="{FF2B5EF4-FFF2-40B4-BE49-F238E27FC236}">
                        <a16:creationId xmlns:a16="http://schemas.microsoft.com/office/drawing/2014/main" id="{1995BFA1-DC63-D063-372E-A96F582B27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2064"/>
                    <a:ext cx="96" cy="96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8" name="Line 135">
                    <a:extLst>
                      <a:ext uri="{FF2B5EF4-FFF2-40B4-BE49-F238E27FC236}">
                        <a16:creationId xmlns:a16="http://schemas.microsoft.com/office/drawing/2014/main" id="{8C68DE04-4816-9BA0-47D2-1A36B64FE6E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6" y="2112"/>
                    <a:ext cx="432" cy="14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DA5F7E2-CE2C-5546-CEC5-5B4FD1A376C5}"/>
                    </a:ext>
                  </a:extLst>
                </p:cNvPr>
                <p:cNvCxnSpPr/>
                <p:nvPr/>
              </p:nvCxnSpPr>
              <p:spPr>
                <a:xfrm>
                  <a:off x="6410195" y="3714124"/>
                  <a:ext cx="0" cy="54308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" name="Group 131">
                <a:extLst>
                  <a:ext uri="{FF2B5EF4-FFF2-40B4-BE49-F238E27FC236}">
                    <a16:creationId xmlns:a16="http://schemas.microsoft.com/office/drawing/2014/main" id="{F89C43F9-21B7-288A-54B9-01CB9CAEF2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544175" y="5492750"/>
                <a:ext cx="827088" cy="509588"/>
                <a:chOff x="2400" y="2064"/>
                <a:chExt cx="624" cy="384"/>
              </a:xfrm>
            </p:grpSpPr>
            <p:sp>
              <p:nvSpPr>
                <p:cNvPr id="18" name="Oval 132">
                  <a:extLst>
                    <a:ext uri="{FF2B5EF4-FFF2-40B4-BE49-F238E27FC236}">
                      <a16:creationId xmlns:a16="http://schemas.microsoft.com/office/drawing/2014/main" id="{28496FE3-5AC0-7C91-83EB-2AF9564402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00" y="2208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Oval 133">
                  <a:extLst>
                    <a:ext uri="{FF2B5EF4-FFF2-40B4-BE49-F238E27FC236}">
                      <a16:creationId xmlns:a16="http://schemas.microsoft.com/office/drawing/2014/main" id="{77A38871-5A04-FF2A-0DF4-53F757E8D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352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0" name="Oval 134">
                  <a:extLst>
                    <a:ext uri="{FF2B5EF4-FFF2-40B4-BE49-F238E27FC236}">
                      <a16:creationId xmlns:a16="http://schemas.microsoft.com/office/drawing/2014/main" id="{43666B2D-9901-F6CD-F42A-35D7632E3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064"/>
                  <a:ext cx="96" cy="96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" name="Line 135">
                  <a:extLst>
                    <a:ext uri="{FF2B5EF4-FFF2-40B4-BE49-F238E27FC236}">
                      <a16:creationId xmlns:a16="http://schemas.microsoft.com/office/drawing/2014/main" id="{F0D0175E-99BC-B34B-CC2B-C725F1BC92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496" y="2112"/>
                  <a:ext cx="432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311">
                <a:extLst>
                  <a:ext uri="{FF2B5EF4-FFF2-40B4-BE49-F238E27FC236}">
                    <a16:creationId xmlns:a16="http://schemas.microsoft.com/office/drawing/2014/main" id="{595C3ECD-71A8-799E-7239-9EC33EA641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625138" y="4730750"/>
                <a:ext cx="654050" cy="234950"/>
                <a:chOff x="2576" y="3280"/>
                <a:chExt cx="334" cy="120"/>
              </a:xfrm>
            </p:grpSpPr>
            <p:sp>
              <p:nvSpPr>
                <p:cNvPr id="15" name="Oval 110">
                  <a:extLst>
                    <a:ext uri="{FF2B5EF4-FFF2-40B4-BE49-F238E27FC236}">
                      <a16:creationId xmlns:a16="http://schemas.microsoft.com/office/drawing/2014/main" id="{C16B3CA3-C60B-680E-FBB6-6EDF637CB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76" y="3312"/>
                  <a:ext cx="88" cy="8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112">
                  <a:extLst>
                    <a:ext uri="{FF2B5EF4-FFF2-40B4-BE49-F238E27FC236}">
                      <a16:creationId xmlns:a16="http://schemas.microsoft.com/office/drawing/2014/main" id="{D07E1CD9-A295-17C9-6335-CC8CA9B08A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5" y="3280"/>
                  <a:ext cx="168" cy="6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" name="Oval 305">
                  <a:extLst>
                    <a:ext uri="{FF2B5EF4-FFF2-40B4-BE49-F238E27FC236}">
                      <a16:creationId xmlns:a16="http://schemas.microsoft.com/office/drawing/2014/main" id="{533A27FF-97B8-DE90-D193-DBE3218615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2" y="3312"/>
                  <a:ext cx="88" cy="8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" name="Rectangle 42">
                <a:extLst>
                  <a:ext uri="{FF2B5EF4-FFF2-40B4-BE49-F238E27FC236}">
                    <a16:creationId xmlns:a16="http://schemas.microsoft.com/office/drawing/2014/main" id="{E2A5AAE1-03F3-C970-291C-185451E88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7650" y="5416550"/>
                <a:ext cx="1936750" cy="61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SPDT</a:t>
                </a:r>
              </a:p>
            </p:txBody>
          </p:sp>
          <p:sp>
            <p:nvSpPr>
              <p:cNvPr id="13" name="Rectangle 44">
                <a:extLst>
                  <a:ext uri="{FF2B5EF4-FFF2-40B4-BE49-F238E27FC236}">
                    <a16:creationId xmlns:a16="http://schemas.microsoft.com/office/drawing/2014/main" id="{5D0A2D4F-40C9-88CD-46A8-C1E782A15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7650" y="6438900"/>
                <a:ext cx="1860550" cy="615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DPDT</a:t>
                </a:r>
              </a:p>
            </p:txBody>
          </p:sp>
          <p:sp>
            <p:nvSpPr>
              <p:cNvPr id="14" name="Rectangle 45">
                <a:extLst>
                  <a:ext uri="{FF2B5EF4-FFF2-40B4-BE49-F238E27FC236}">
                    <a16:creationId xmlns:a16="http://schemas.microsoft.com/office/drawing/2014/main" id="{1A138B50-3CA0-D6F9-652D-010B8F25A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77650" y="7543800"/>
                <a:ext cx="2317750" cy="614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Pushbutton</a:t>
                </a:r>
              </a:p>
            </p:txBody>
          </p:sp>
        </p:grp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F6006A62-BA30-C741-1935-7FF8147A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404" y="765402"/>
            <a:ext cx="4420217" cy="29722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DC76C95-5EE8-A97E-DF9E-2562A8C62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193" y="3813610"/>
            <a:ext cx="3048425" cy="2962688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8F73C287-3260-017D-36F9-1EA1B2656CB4}"/>
              </a:ext>
            </a:extLst>
          </p:cNvPr>
          <p:cNvSpPr txBox="1">
            <a:spLocks/>
          </p:cNvSpPr>
          <p:nvPr/>
        </p:nvSpPr>
        <p:spPr>
          <a:xfrm>
            <a:off x="5656715" y="1330760"/>
            <a:ext cx="1780265" cy="651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4183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/>
            <a:r>
              <a:rPr lang="en-US" sz="3200" dirty="0"/>
              <a:t>Switches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F7FCD435-5F71-2EC9-897E-D4ACC9CD31B1}"/>
              </a:ext>
            </a:extLst>
          </p:cNvPr>
          <p:cNvSpPr txBox="1">
            <a:spLocks/>
          </p:cNvSpPr>
          <p:nvPr/>
        </p:nvSpPr>
        <p:spPr>
          <a:xfrm>
            <a:off x="8313618" y="4969156"/>
            <a:ext cx="1780265" cy="651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4183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200" dirty="0"/>
              <a:t>Relay</a:t>
            </a:r>
          </a:p>
        </p:txBody>
      </p:sp>
    </p:spTree>
    <p:extLst>
      <p:ext uri="{BB962C8B-B14F-4D97-AF65-F5344CB8AC3E}">
        <p14:creationId xmlns:p14="http://schemas.microsoft.com/office/powerpoint/2010/main" val="17566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71C1E-A0E8-56D6-373E-7ACE8164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Indicator, Meters and Displays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5857D-872E-8D58-57BD-707DD6308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Indicators and displays are important components for radio equipment</a:t>
            </a:r>
          </a:p>
          <a:p>
            <a:pPr lvl="1"/>
            <a:r>
              <a:rPr lang="en-US" dirty="0"/>
              <a:t>An </a:t>
            </a:r>
            <a:r>
              <a:rPr lang="en-US" i="1" dirty="0">
                <a:solidFill>
                  <a:srgbClr val="DA3427"/>
                </a:solidFill>
              </a:rPr>
              <a:t>indicator</a:t>
            </a:r>
            <a:r>
              <a:rPr lang="en-US" dirty="0"/>
              <a:t> is either </a:t>
            </a:r>
            <a:r>
              <a:rPr lang="en-US" dirty="0">
                <a:solidFill>
                  <a:srgbClr val="0000FF"/>
                </a:solidFill>
              </a:rPr>
              <a:t>ON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</a:rPr>
              <a:t>OFF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DA3427"/>
                </a:solidFill>
              </a:rPr>
              <a:t>meter</a:t>
            </a:r>
            <a:r>
              <a:rPr lang="en-US" dirty="0"/>
              <a:t> provides information as a value in the form of numbers or on a numeric scale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DA3427"/>
                </a:solidFill>
              </a:rPr>
              <a:t>display</a:t>
            </a:r>
            <a:r>
              <a:rPr lang="en-US" dirty="0"/>
              <a:t> combines indicators, numbers, and labels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DA3427"/>
                </a:solidFill>
              </a:rPr>
              <a:t>liquid crystal display </a:t>
            </a:r>
            <a:r>
              <a:rPr lang="en-US" dirty="0"/>
              <a:t>or </a:t>
            </a:r>
            <a:r>
              <a:rPr lang="en-US" b="1" dirty="0"/>
              <a:t>LCD</a:t>
            </a:r>
            <a:r>
              <a:rPr lang="en-US" dirty="0"/>
              <a:t> is used on the front panel of many radios and test instruments</a:t>
            </a:r>
          </a:p>
        </p:txBody>
      </p:sp>
    </p:spTree>
    <p:extLst>
      <p:ext uri="{BB962C8B-B14F-4D97-AF65-F5344CB8AC3E}">
        <p14:creationId xmlns:p14="http://schemas.microsoft.com/office/powerpoint/2010/main" val="30067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38009358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function of an SPDT switch?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 single circuit is opened or closed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Two circuits are opened or closed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single circuit is switched between one of two other circuits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Two circuits are each switched between one of two other circuits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T6A08 C 3-13</a:t>
            </a:r>
          </a:p>
        </p:txBody>
      </p:sp>
    </p:spTree>
    <p:extLst>
      <p:ext uri="{BB962C8B-B14F-4D97-AF65-F5344CB8AC3E}">
        <p14:creationId xmlns:p14="http://schemas.microsoft.com/office/powerpoint/2010/main" val="208469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type of switch is represented by </a:t>
            </a:r>
            <a:r>
              <a:rPr lang="en-US" sz="3400" b="1" u="heavy" dirty="0">
                <a:uFill>
                  <a:solidFill>
                    <a:srgbClr val="DA3427"/>
                  </a:solidFill>
                </a:uFill>
              </a:rPr>
              <a:t>component 3</a:t>
            </a:r>
            <a:r>
              <a:rPr lang="en-US" sz="3400" b="1" dirty="0"/>
              <a:t> in figure T-2?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8" y="2227406"/>
            <a:ext cx="4197928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Single-pole single-throw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Single-pole double-throw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Double-pole single-throw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Double-pole double-throw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T6A12 A 3-13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D69BE-2433-E0DC-E4A6-7B3B24E87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128" y="2715491"/>
            <a:ext cx="8054640" cy="369223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589F73E-34F7-F929-0472-1E75C63A5A7D}"/>
              </a:ext>
            </a:extLst>
          </p:cNvPr>
          <p:cNvSpPr/>
          <p:nvPr/>
        </p:nvSpPr>
        <p:spPr>
          <a:xfrm>
            <a:off x="5867399" y="2881745"/>
            <a:ext cx="401782" cy="360218"/>
          </a:xfrm>
          <a:prstGeom prst="ellipse">
            <a:avLst/>
          </a:prstGeom>
          <a:noFill/>
          <a:ln w="38100">
            <a:solidFill>
              <a:srgbClr val="DA3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5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a relay?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 electrically-controlled switch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current controlled amplifier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inverting amplifier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pass transistor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DA3427"/>
                </a:solidFill>
              </a:rPr>
              <a:t>T6D02 A 3-13</a:t>
            </a:r>
            <a:endParaRPr lang="en-US" sz="2400" b="1" dirty="0">
              <a:solidFill>
                <a:srgbClr val="DA3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0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displays an electrical quantity as a numeric value?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Potentiometer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Relay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T6D04 C 3-14</a:t>
            </a:r>
          </a:p>
        </p:txBody>
      </p:sp>
    </p:spTree>
    <p:extLst>
      <p:ext uri="{BB962C8B-B14F-4D97-AF65-F5344CB8AC3E}">
        <p14:creationId xmlns:p14="http://schemas.microsoft.com/office/powerpoint/2010/main" val="72980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E49-EB05-58D3-41B0-41CBF80E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883236" cy="678873"/>
          </a:xfrm>
        </p:spPr>
        <p:txBody>
          <a:bodyPr>
            <a:normAutofit/>
          </a:bodyPr>
          <a:lstStyle/>
          <a:p>
            <a:r>
              <a:rPr lang="en-US" sz="3600" dirty="0"/>
              <a:t>Fig 3.15 – Schematic Symbols (see text)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EF3BB-EF41-B0C6-6715-BDA8C9EA6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91" y="678873"/>
            <a:ext cx="9223201" cy="24522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8498B4-AF65-B4B2-33A4-7043BCF7F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183" y="678873"/>
            <a:ext cx="2407726" cy="2489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CF6AA8-0BD3-0EBF-F9DC-4BAD934CC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91" y="3168495"/>
            <a:ext cx="8780283" cy="3592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734242-A78C-D041-3581-A70AC481B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4265" y="3168495"/>
            <a:ext cx="2310318" cy="352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9613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6E49-EB05-58D3-41B0-41CBF80ED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9064265" cy="678873"/>
          </a:xfrm>
        </p:spPr>
        <p:txBody>
          <a:bodyPr>
            <a:normAutofit/>
          </a:bodyPr>
          <a:lstStyle/>
          <a:p>
            <a:r>
              <a:rPr lang="en-US" sz="3600" dirty="0"/>
              <a:t>Fig 3.15 – Schematic Symbols (cont., see text)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48A7E-7819-8164-74AB-4EA1D0A48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63" y="722929"/>
            <a:ext cx="5028239" cy="2920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0AB65-B9FA-A143-F2E2-A741C36A2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01" y="3687799"/>
            <a:ext cx="7468413" cy="2920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1AA46C-BAA5-4338-0030-344F7B4D8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72" y="1310492"/>
            <a:ext cx="2584403" cy="423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instrument is used to measure electric current?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 ohmmeter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electrometer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voltmeter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An ammeter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T7D04 D 3-1</a:t>
            </a:r>
          </a:p>
        </p:txBody>
      </p:sp>
    </p:spTree>
    <p:extLst>
      <p:ext uri="{BB962C8B-B14F-4D97-AF65-F5344CB8AC3E}">
        <p14:creationId xmlns:p14="http://schemas.microsoft.com/office/powerpoint/2010/main" val="7338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07E9F-A1D6-B58D-35D4-8614B2F1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Schematic Diagrams and Symbols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0056-60D8-90E4-4F15-E817CE9A5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Symbols</a:t>
            </a:r>
            <a:r>
              <a:rPr lang="en-US" dirty="0"/>
              <a:t> are used when drawing a circuit because there are so many types of components</a:t>
            </a:r>
          </a:p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Schematic diagrams </a:t>
            </a:r>
            <a:r>
              <a:rPr lang="en-US" dirty="0"/>
              <a:t>are a visual description of a circuit and its components that uses standardized drawings called </a:t>
            </a:r>
            <a:r>
              <a:rPr lang="en-US" i="1" dirty="0">
                <a:solidFill>
                  <a:srgbClr val="DA3427"/>
                </a:solidFill>
              </a:rPr>
              <a:t>circuit symbols</a:t>
            </a:r>
          </a:p>
          <a:p>
            <a:pPr lvl="1"/>
            <a:r>
              <a:rPr lang="en-US" dirty="0"/>
              <a:t>Shows how the components are connected electrically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8469407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name of an electrical wiring diagram that uses standard component symbols?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Bill of materials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Connector pinout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Schematic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Flow 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T6C01 C 3-14</a:t>
            </a:r>
          </a:p>
        </p:txBody>
      </p:sp>
    </p:spTree>
    <p:extLst>
      <p:ext uri="{BB962C8B-B14F-4D97-AF65-F5344CB8AC3E}">
        <p14:creationId xmlns:p14="http://schemas.microsoft.com/office/powerpoint/2010/main" val="193406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1 in figure T-1?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Battery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Connector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T6C02 A 3-14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E1A55-A94B-0127-A8B6-AEC3E92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339344" cy="40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2 in figure T-1?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Indicator lamp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Connector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T6C03 B 3-14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E1A55-A94B-0127-A8B6-AEC3E92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339344" cy="40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3 in figure T-1?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Lamp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Ground symbol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T6C04 C 3-14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E1A55-A94B-0127-A8B6-AEC3E92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339344" cy="40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7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4 in figure T-1?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Ground symbol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Battery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T6C05 D 3-14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E1A55-A94B-0127-A8B6-AEC3E92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90688"/>
            <a:ext cx="5339344" cy="408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6 in figure T-2?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Regulator IC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Transistor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T6C06 B 3-14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7CD50-9840-7798-3834-2F8EBB47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58" y="1981633"/>
            <a:ext cx="7619816" cy="34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8 in figure T-2?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Inductor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Regulator IC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Light emitting diode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T6C07 D 3-14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7CD50-9840-7798-3834-2F8EBB47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58" y="1981633"/>
            <a:ext cx="7619816" cy="34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9 in figure T-2?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Variable 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Variable inductor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Variable resistor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Variable transformer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T6C08 C 3-14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7CD50-9840-7798-3834-2F8EBB47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58" y="1981633"/>
            <a:ext cx="7619816" cy="34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3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6FFF-D35B-26DA-DB8C-B21E2FB33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4" y="365126"/>
            <a:ext cx="10855036" cy="705012"/>
          </a:xfrm>
        </p:spPr>
        <p:txBody>
          <a:bodyPr/>
          <a:lstStyle/>
          <a:p>
            <a:r>
              <a:rPr lang="en-US" dirty="0"/>
              <a:t>The Two Kinds of 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125D-A65C-0DB0-F8F9-E8E3F6E39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764" y="1357745"/>
            <a:ext cx="5597236" cy="5135130"/>
          </a:xfrm>
        </p:spPr>
        <p:txBody>
          <a:bodyPr>
            <a:normAutofit fontScale="92500"/>
          </a:bodyPr>
          <a:lstStyle/>
          <a:p>
            <a:r>
              <a:rPr lang="en-US" dirty="0"/>
              <a:t>Current that flows in only one direction, is called </a:t>
            </a:r>
            <a:r>
              <a:rPr lang="en-US" i="1" dirty="0">
                <a:solidFill>
                  <a:srgbClr val="0000FF"/>
                </a:solidFill>
              </a:rPr>
              <a:t>direct current </a:t>
            </a:r>
            <a:r>
              <a:rPr lang="en-US" dirty="0"/>
              <a:t>(DC)</a:t>
            </a:r>
          </a:p>
          <a:p>
            <a:pPr marL="457200" lvl="1"/>
            <a:r>
              <a:rPr lang="en-US" dirty="0"/>
              <a:t>Batteries are a common source of DC</a:t>
            </a:r>
          </a:p>
          <a:p>
            <a:r>
              <a:rPr lang="en-US" dirty="0"/>
              <a:t>Current that flows in one direction then in the opposite direction is called </a:t>
            </a:r>
            <a:r>
              <a:rPr lang="en-US" i="1" dirty="0">
                <a:solidFill>
                  <a:srgbClr val="0000FF"/>
                </a:solidFill>
              </a:rPr>
              <a:t>alternating current </a:t>
            </a:r>
            <a:r>
              <a:rPr lang="en-US" dirty="0"/>
              <a:t>(AC)</a:t>
            </a:r>
          </a:p>
          <a:p>
            <a:pPr marL="457200" lvl="1"/>
            <a:r>
              <a:rPr lang="en-US" dirty="0"/>
              <a:t>Household current is AC</a:t>
            </a:r>
          </a:p>
          <a:p>
            <a:r>
              <a:rPr lang="en-US" dirty="0"/>
              <a:t>AC current reverses direction on a regular basis</a:t>
            </a:r>
          </a:p>
          <a:p>
            <a:pPr lvl="1"/>
            <a:r>
              <a:rPr lang="en-US" dirty="0"/>
              <a:t>Each process of reversing is a </a:t>
            </a:r>
            <a:r>
              <a:rPr lang="en-US" i="1" dirty="0">
                <a:solidFill>
                  <a:srgbClr val="0000FF"/>
                </a:solidFill>
              </a:rPr>
              <a:t>cycle</a:t>
            </a:r>
            <a:endParaRPr lang="en-US" dirty="0"/>
          </a:p>
          <a:p>
            <a:pPr lvl="1"/>
            <a:r>
              <a:rPr lang="en-US" dirty="0"/>
              <a:t>The number of cycles per second is </a:t>
            </a:r>
            <a:r>
              <a:rPr lang="en-US" i="1" dirty="0">
                <a:solidFill>
                  <a:srgbClr val="0000FF"/>
                </a:solidFill>
              </a:rPr>
              <a:t>frequency</a:t>
            </a:r>
            <a:r>
              <a:rPr lang="en-US" dirty="0"/>
              <a:t>, measured in hertz (Hz)</a:t>
            </a:r>
          </a:p>
          <a:p>
            <a:r>
              <a:rPr lang="en-US" dirty="0"/>
              <a:t>1 Hz = 1 cycle per second</a:t>
            </a:r>
          </a:p>
          <a:p>
            <a:pPr marL="0"/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2B67C-1921-275A-0967-C6679317E15A}"/>
              </a:ext>
            </a:extLst>
          </p:cNvPr>
          <p:cNvGrpSpPr/>
          <p:nvPr/>
        </p:nvGrpSpPr>
        <p:grpSpPr>
          <a:xfrm>
            <a:off x="6622473" y="365125"/>
            <a:ext cx="5320147" cy="6492875"/>
            <a:chOff x="8096261" y="990600"/>
            <a:chExt cx="3901775" cy="5273143"/>
          </a:xfrm>
        </p:grpSpPr>
        <p:grpSp>
          <p:nvGrpSpPr>
            <p:cNvPr id="5" name="Group 11">
              <a:extLst>
                <a:ext uri="{FF2B5EF4-FFF2-40B4-BE49-F238E27FC236}">
                  <a16:creationId xmlns:a16="http://schemas.microsoft.com/office/drawing/2014/main" id="{52D974A6-4981-6184-339F-B49FFCE60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49245" y="990600"/>
              <a:ext cx="3644900" cy="5174673"/>
              <a:chOff x="5486400" y="1600200"/>
              <a:chExt cx="3200400" cy="5243209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B4A73C3-599E-B41A-1880-D1E23CCF5C37}"/>
                  </a:ext>
                </a:extLst>
              </p:cNvPr>
              <p:cNvSpPr/>
              <p:nvPr/>
            </p:nvSpPr>
            <p:spPr>
              <a:xfrm>
                <a:off x="5486400" y="1600200"/>
                <a:ext cx="3200400" cy="480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>
                  <a:solidFill>
                    <a:srgbClr val="FFFFFF"/>
                  </a:solidFill>
                </a:endParaRPr>
              </a:p>
            </p:txBody>
          </p:sp>
          <p:pic>
            <p:nvPicPr>
              <p:cNvPr id="8" name="Picture 14" descr="HRLM3_03-06.png">
                <a:extLst>
                  <a:ext uri="{FF2B5EF4-FFF2-40B4-BE49-F238E27FC236}">
                    <a16:creationId xmlns:a16="http://schemas.microsoft.com/office/drawing/2014/main" id="{2C374CD3-3FC2-C8AE-4D54-996E43CDBB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8800" y="2180354"/>
                <a:ext cx="2925838" cy="4663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3D4DB2B-96BA-EAF4-5D65-720C070F1E18}"/>
                </a:ext>
              </a:extLst>
            </p:cNvPr>
            <p:cNvSpPr/>
            <p:nvPr/>
          </p:nvSpPr>
          <p:spPr>
            <a:xfrm>
              <a:off x="8096261" y="1186328"/>
              <a:ext cx="3901775" cy="507741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08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4 in figure T-2?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Variable inductor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Double-pole switch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Potentiometer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Transformer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T6C09 D 3-14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7CD50-9840-7798-3834-2F8EBB479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258" y="1981633"/>
            <a:ext cx="7619816" cy="349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3 in figure T-3?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Connector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Meter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Variable 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Variable inductor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T6C10 D 3-14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52EC6-D3D8-49CE-1DA0-AD36E59B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76" y="1359633"/>
            <a:ext cx="4600901" cy="54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7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component 4 in figure T-3?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Antenna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Transmitter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Dummy load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T6C11 A 3-14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52EC6-D3D8-49CE-1DA0-AD36E59BB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276" y="1359633"/>
            <a:ext cx="4600901" cy="541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is accurately represented in electrical schematics?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Wire lengths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Physical appearance of components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Component connections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choices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T6C12 C 3-14</a:t>
            </a:r>
          </a:p>
        </p:txBody>
      </p:sp>
    </p:spTree>
    <p:extLst>
      <p:ext uri="{BB962C8B-B14F-4D97-AF65-F5344CB8AC3E}">
        <p14:creationId xmlns:p14="http://schemas.microsoft.com/office/powerpoint/2010/main" val="266311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AECD-4E9A-0F03-C9A2-353D53283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FB9D1-3191-5FD0-47BA-FEFB5F533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i="1" dirty="0">
                <a:solidFill>
                  <a:srgbClr val="DA3427"/>
                </a:solidFill>
              </a:rPr>
              <a:t>oscillator</a:t>
            </a:r>
            <a:r>
              <a:rPr lang="en-US" dirty="0"/>
              <a:t> produces a steady signal at one frequency</a:t>
            </a:r>
          </a:p>
          <a:p>
            <a:pPr lvl="1"/>
            <a:r>
              <a:rPr lang="en-US" dirty="0"/>
              <a:t>Used in both receivers and transmitters to determine the operating frequency</a:t>
            </a:r>
          </a:p>
          <a:p>
            <a:r>
              <a:rPr lang="en-US" dirty="0"/>
              <a:t>The process of combining data or voice signals with an RF signal is </a:t>
            </a:r>
            <a:r>
              <a:rPr lang="en-US" i="1" dirty="0">
                <a:solidFill>
                  <a:srgbClr val="DA3427"/>
                </a:solidFill>
              </a:rPr>
              <a:t>modulation</a:t>
            </a:r>
          </a:p>
          <a:p>
            <a:r>
              <a:rPr lang="en-US" dirty="0"/>
              <a:t>Modulators add the data or voice signal to an RF signal or carrier</a:t>
            </a:r>
          </a:p>
          <a:p>
            <a:pPr lvl="1"/>
            <a:r>
              <a:rPr lang="en-US" dirty="0"/>
              <a:t>A </a:t>
            </a:r>
            <a:r>
              <a:rPr lang="en-US" i="1" dirty="0">
                <a:solidFill>
                  <a:srgbClr val="DA3427"/>
                </a:solidFill>
              </a:rPr>
              <a:t>demodulator</a:t>
            </a:r>
            <a:r>
              <a:rPr lang="en-US" dirty="0"/>
              <a:t> circuit extracts the information from a modulated signal</a:t>
            </a:r>
          </a:p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Mixers</a:t>
            </a:r>
            <a:r>
              <a:rPr lang="en-US" dirty="0"/>
              <a:t> combine two RF signals and shift one of them to a third frequency (closely related to a modulator)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7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6402417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name of a circuit that generates a signal at a specific frequency?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Reactance modulator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Phase modulator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Low-pass filter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Oscillator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T7A05 D 3-17</a:t>
            </a:r>
          </a:p>
        </p:txBody>
      </p:sp>
    </p:spTree>
    <p:extLst>
      <p:ext uri="{BB962C8B-B14F-4D97-AF65-F5344CB8AC3E}">
        <p14:creationId xmlns:p14="http://schemas.microsoft.com/office/powerpoint/2010/main" val="42336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describes combining speech with an RF carrier signal?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Impedance matching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Oscillation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Modulation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Low-pass filtering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T7A08 C 3-17</a:t>
            </a:r>
          </a:p>
        </p:txBody>
      </p:sp>
    </p:spTree>
    <p:extLst>
      <p:ext uri="{BB962C8B-B14F-4D97-AF65-F5344CB8AC3E}">
        <p14:creationId xmlns:p14="http://schemas.microsoft.com/office/powerpoint/2010/main" val="349132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is used to convert a signal from one frequency to another?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Phase splitter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Mixer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Inverter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Amplifier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T7A03 B 3-18</a:t>
            </a:r>
          </a:p>
        </p:txBody>
      </p:sp>
    </p:spTree>
    <p:extLst>
      <p:ext uri="{BB962C8B-B14F-4D97-AF65-F5344CB8AC3E}">
        <p14:creationId xmlns:p14="http://schemas.microsoft.com/office/powerpoint/2010/main" val="360459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84305-63D3-9AD2-ABB4-144E30A3D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032" y="122345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END OF MODULE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16509D-3563-9675-A4FD-47C0B9202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920" y="3803904"/>
            <a:ext cx="5773576" cy="18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11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43A2A-C844-1B43-7A8C-966D32A7C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24D9D-DC5F-9A5A-003D-A88BE1D40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>
                <a:solidFill>
                  <a:srgbClr val="DA3427"/>
                </a:solidFill>
              </a:rPr>
              <a:t>circuit</a:t>
            </a:r>
            <a:r>
              <a:rPr lang="en-US" dirty="0"/>
              <a:t> is any path through which current can flow</a:t>
            </a:r>
          </a:p>
          <a:p>
            <a:r>
              <a:rPr lang="en-US" dirty="0"/>
              <a:t>Electrical circuits are made from </a:t>
            </a:r>
            <a:r>
              <a:rPr lang="en-US" i="1" dirty="0">
                <a:solidFill>
                  <a:srgbClr val="DA3427"/>
                </a:solidFill>
              </a:rPr>
              <a:t>components</a:t>
            </a:r>
            <a:r>
              <a:rPr lang="en-US" dirty="0"/>
              <a:t> and the connections between them</a:t>
            </a:r>
          </a:p>
          <a:p>
            <a:r>
              <a:rPr lang="en-US" dirty="0"/>
              <a:t>If two or more components are connected in a circuit so that the same current must flow through all of them, that is a </a:t>
            </a:r>
            <a:r>
              <a:rPr lang="en-US" i="1" dirty="0">
                <a:solidFill>
                  <a:srgbClr val="DA3427"/>
                </a:solidFill>
              </a:rPr>
              <a:t>series</a:t>
            </a:r>
            <a:r>
              <a:rPr lang="en-US" dirty="0"/>
              <a:t> circuit</a:t>
            </a:r>
          </a:p>
          <a:p>
            <a:r>
              <a:rPr lang="en-US" dirty="0"/>
              <a:t>A </a:t>
            </a:r>
            <a:r>
              <a:rPr lang="en-US" i="1" dirty="0">
                <a:solidFill>
                  <a:srgbClr val="DA3427"/>
                </a:solidFill>
              </a:rPr>
              <a:t>short circuit </a:t>
            </a:r>
            <a:r>
              <a:rPr lang="en-US" dirty="0"/>
              <a:t>is a direct connection between two points in a circuit</a:t>
            </a:r>
          </a:p>
          <a:p>
            <a:r>
              <a:rPr lang="en-US" dirty="0"/>
              <a:t>An </a:t>
            </a:r>
            <a:r>
              <a:rPr lang="en-US" i="1" dirty="0">
                <a:solidFill>
                  <a:srgbClr val="DA3427"/>
                </a:solidFill>
              </a:rPr>
              <a:t>open circuit </a:t>
            </a:r>
            <a:r>
              <a:rPr lang="en-US" dirty="0"/>
              <a:t>is made by breaking a current path in a circuit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7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4530-2A40-BA0C-AF97-A8261238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D12C1C-5C2C-879E-E5B7-E5D7DE6D17E5}"/>
              </a:ext>
            </a:extLst>
          </p:cNvPr>
          <p:cNvGrpSpPr/>
          <p:nvPr/>
        </p:nvGrpSpPr>
        <p:grpSpPr>
          <a:xfrm>
            <a:off x="1634838" y="1829234"/>
            <a:ext cx="7827818" cy="3643312"/>
            <a:chOff x="1900382" y="2854036"/>
            <a:chExt cx="7257473" cy="3187345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A9363866-4C8F-1B40-57D4-855AF3B28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0382" y="2968550"/>
              <a:ext cx="7257473" cy="3072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C9F0351-A705-C792-24C4-554A1F0CBD6C}"/>
                </a:ext>
              </a:extLst>
            </p:cNvPr>
            <p:cNvSpPr/>
            <p:nvPr/>
          </p:nvSpPr>
          <p:spPr>
            <a:xfrm>
              <a:off x="1900382" y="2854036"/>
              <a:ext cx="6966527" cy="318734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582E5D4-08AB-E4D3-4FFE-CD4017BA38B5}"/>
              </a:ext>
            </a:extLst>
          </p:cNvPr>
          <p:cNvSpPr txBox="1"/>
          <p:nvPr/>
        </p:nvSpPr>
        <p:spPr>
          <a:xfrm>
            <a:off x="1537854" y="5686570"/>
            <a:ext cx="8174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Same </a:t>
            </a:r>
            <a:r>
              <a:rPr lang="en-US" sz="2400" b="1" i="1" u="sng" dirty="0">
                <a:solidFill>
                  <a:srgbClr val="DA3427"/>
                </a:solidFill>
              </a:rPr>
              <a:t>CURRENT</a:t>
            </a:r>
            <a:r>
              <a:rPr lang="en-US" sz="2400" i="1" dirty="0">
                <a:solidFill>
                  <a:srgbClr val="0000FF"/>
                </a:solidFill>
              </a:rPr>
              <a:t> at all points in the circuit. Series circuits provide one and only one path for current flow.</a:t>
            </a:r>
          </a:p>
        </p:txBody>
      </p:sp>
    </p:spTree>
    <p:extLst>
      <p:ext uri="{BB962C8B-B14F-4D97-AF65-F5344CB8AC3E}">
        <p14:creationId xmlns:p14="http://schemas.microsoft.com/office/powerpoint/2010/main" val="214971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90D13-8678-0E97-0ED2-BDA6D35B8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AD6F43-FEC2-60A3-E692-76E77E2701D7}"/>
              </a:ext>
            </a:extLst>
          </p:cNvPr>
          <p:cNvGrpSpPr/>
          <p:nvPr/>
        </p:nvGrpSpPr>
        <p:grpSpPr>
          <a:xfrm>
            <a:off x="965632" y="1587473"/>
            <a:ext cx="9716222" cy="3317037"/>
            <a:chOff x="1284287" y="3117889"/>
            <a:chExt cx="9189749" cy="2990327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C1B807C3-6627-8C41-F668-C41069327D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287" y="3117889"/>
              <a:ext cx="9189749" cy="2990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EE5FCF1-CCD1-647C-C3AA-475A5F6DC539}"/>
                </a:ext>
              </a:extLst>
            </p:cNvPr>
            <p:cNvSpPr/>
            <p:nvPr/>
          </p:nvSpPr>
          <p:spPr>
            <a:xfrm>
              <a:off x="1284287" y="3117889"/>
              <a:ext cx="9078913" cy="299032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37FFF6B-7615-10E7-287D-9F45D2B62A41}"/>
              </a:ext>
            </a:extLst>
          </p:cNvPr>
          <p:cNvSpPr txBox="1"/>
          <p:nvPr/>
        </p:nvSpPr>
        <p:spPr>
          <a:xfrm>
            <a:off x="1177636" y="5320145"/>
            <a:ext cx="9599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Same </a:t>
            </a:r>
            <a:r>
              <a:rPr lang="en-US" sz="2400" b="1" i="1" u="sng" dirty="0">
                <a:solidFill>
                  <a:srgbClr val="DA3427"/>
                </a:solidFill>
              </a:rPr>
              <a:t>VOLTAGE</a:t>
            </a:r>
            <a:r>
              <a:rPr lang="en-US" sz="2400" i="1" dirty="0">
                <a:solidFill>
                  <a:srgbClr val="0000FF"/>
                </a:solidFill>
              </a:rPr>
              <a:t> at all parts of the circuit. Parallel circuits provide multiple paths for current flow.</a:t>
            </a:r>
          </a:p>
        </p:txBody>
      </p:sp>
    </p:spTree>
    <p:extLst>
      <p:ext uri="{BB962C8B-B14F-4D97-AF65-F5344CB8AC3E}">
        <p14:creationId xmlns:p14="http://schemas.microsoft.com/office/powerpoint/2010/main" val="323377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407515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 which type of circuit is DC current the same through all components?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Series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Parallel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Resonant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Branch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T5D13 A 3-2</a:t>
            </a:r>
          </a:p>
        </p:txBody>
      </p:sp>
    </p:spTree>
    <p:extLst>
      <p:ext uri="{BB962C8B-B14F-4D97-AF65-F5344CB8AC3E}">
        <p14:creationId xmlns:p14="http://schemas.microsoft.com/office/powerpoint/2010/main" val="347212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32403BF-753D-F977-1983-62E30BF82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Amateur Radio Technician Exam Prep Course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43F1CD-C783-939B-9835-B6B2178A7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83817"/>
          </a:xfrm>
        </p:spPr>
        <p:txBody>
          <a:bodyPr/>
          <a:lstStyle/>
          <a:p>
            <a:r>
              <a:rPr lang="en-US" dirty="0">
                <a:solidFill>
                  <a:srgbClr val="DA3427"/>
                </a:solidFill>
              </a:rPr>
              <a:t>Module 3</a:t>
            </a:r>
          </a:p>
          <a:p>
            <a:r>
              <a:rPr lang="en-US" dirty="0"/>
              <a:t>Electricity, Components, and Circuits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2787A-9270-7AD8-56DA-C350353F639D}"/>
              </a:ext>
            </a:extLst>
          </p:cNvPr>
          <p:cNvSpPr txBox="1"/>
          <p:nvPr/>
        </p:nvSpPr>
        <p:spPr>
          <a:xfrm>
            <a:off x="4391892" y="4677930"/>
            <a:ext cx="62761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2763"/>
            <a:r>
              <a:rPr lang="en-US" sz="2000" dirty="0"/>
              <a:t>3.1	Electricity</a:t>
            </a:r>
          </a:p>
          <a:p>
            <a:pPr defTabSz="512763"/>
            <a:r>
              <a:rPr lang="en-US" sz="2000" dirty="0"/>
              <a:t>3.2	Components and Units</a:t>
            </a:r>
          </a:p>
          <a:p>
            <a:pPr defTabSz="512763"/>
            <a:r>
              <a:rPr lang="en-US" sz="2000" dirty="0"/>
              <a:t>3.3	Radio Circuits</a:t>
            </a:r>
          </a:p>
        </p:txBody>
      </p:sp>
    </p:spTree>
    <p:extLst>
      <p:ext uri="{BB962C8B-B14F-4D97-AF65-F5344CB8AC3E}">
        <p14:creationId xmlns:p14="http://schemas.microsoft.com/office/powerpoint/2010/main" val="368076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 which type of circuit is voltage the same across all components?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Series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Parallel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Resonant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Branch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T5D14 B 3-2</a:t>
            </a:r>
          </a:p>
        </p:txBody>
      </p:sp>
    </p:spTree>
    <p:extLst>
      <p:ext uri="{BB962C8B-B14F-4D97-AF65-F5344CB8AC3E}">
        <p14:creationId xmlns:p14="http://schemas.microsoft.com/office/powerpoint/2010/main" val="360727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is a voltmeter connected to a component to measure applied voltage?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 series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parallel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quadrature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T7D02 B 3-2</a:t>
            </a:r>
          </a:p>
        </p:txBody>
      </p:sp>
    </p:spTree>
    <p:extLst>
      <p:ext uri="{BB962C8B-B14F-4D97-AF65-F5344CB8AC3E}">
        <p14:creationId xmlns:p14="http://schemas.microsoft.com/office/powerpoint/2010/main" val="259803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When configured to measure current, how is a multimeter connected to a component?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 series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parallel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quadrature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T7D03 A 3-2</a:t>
            </a:r>
          </a:p>
        </p:txBody>
      </p:sp>
    </p:spTree>
    <p:extLst>
      <p:ext uri="{BB962C8B-B14F-4D97-AF65-F5344CB8AC3E}">
        <p14:creationId xmlns:p14="http://schemas.microsoft.com/office/powerpoint/2010/main" val="576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057E8-AB4A-E9CB-6DC2-1E81B2EA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D24BE-A016-0C8D-889D-F83DDF7B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727"/>
            <a:ext cx="10515600" cy="47222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basic electrical test instruments are simple meters: voltmeters, ammeters, and ohmmeters</a:t>
            </a:r>
          </a:p>
          <a:p>
            <a:r>
              <a:rPr lang="en-US" dirty="0"/>
              <a:t>So that a separate meter isn’t needed for each parameter, the </a:t>
            </a:r>
            <a:r>
              <a:rPr lang="en-US" i="1" dirty="0">
                <a:solidFill>
                  <a:srgbClr val="DA3427"/>
                </a:solidFill>
              </a:rPr>
              <a:t>multimeter</a:t>
            </a:r>
            <a:r>
              <a:rPr lang="en-US" dirty="0"/>
              <a:t> was invented</a:t>
            </a:r>
          </a:p>
          <a:p>
            <a:pPr lvl="1"/>
            <a:r>
              <a:rPr lang="en-US" dirty="0"/>
              <a:t>Short for “multifunction meter” </a:t>
            </a:r>
          </a:p>
          <a:p>
            <a:pPr lvl="1"/>
            <a:r>
              <a:rPr lang="en-US" dirty="0"/>
              <a:t>Measures all three electrical values of voltage, current, and resistance</a:t>
            </a:r>
          </a:p>
          <a:p>
            <a:pPr lvl="1"/>
            <a:r>
              <a:rPr lang="en-US" dirty="0"/>
              <a:t>Other names: </a:t>
            </a:r>
            <a:r>
              <a:rPr lang="en-US" i="1" dirty="0">
                <a:solidFill>
                  <a:srgbClr val="DA3427"/>
                </a:solidFill>
              </a:rPr>
              <a:t>VOM</a:t>
            </a:r>
            <a:r>
              <a:rPr lang="en-US" dirty="0"/>
              <a:t> (volt-ohm meter) or </a:t>
            </a:r>
            <a:r>
              <a:rPr lang="en-US" i="1" dirty="0">
                <a:solidFill>
                  <a:srgbClr val="DA3427"/>
                </a:solidFill>
              </a:rPr>
              <a:t>DVM</a:t>
            </a:r>
            <a:r>
              <a:rPr lang="en-US" dirty="0"/>
              <a:t> (digital volt meter)</a:t>
            </a:r>
          </a:p>
          <a:p>
            <a:r>
              <a:rPr lang="en-US" dirty="0"/>
              <a:t>Ways meters are damaged …</a:t>
            </a:r>
          </a:p>
          <a:p>
            <a:pPr lvl="1"/>
            <a:r>
              <a:rPr lang="en-US" dirty="0"/>
              <a:t>Measuring voltage of an energized circuit when the meter is set to measure resistance</a:t>
            </a:r>
          </a:p>
          <a:p>
            <a:pPr lvl="1"/>
            <a:r>
              <a:rPr lang="en-US" dirty="0"/>
              <a:t>Exceeding meter’s voltage rating … voltmeter and leads not rated for use at the voltages to be measured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8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678574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can damage a multimeter?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Attempting to measure resistance using the voltage setting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Failing to connect one of the probes to ground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Attempting to measure voltage when using the resistance setting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Not allowing it to warm up properly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T7D06 C 3-4</a:t>
            </a:r>
          </a:p>
        </p:txBody>
      </p:sp>
    </p:spTree>
    <p:extLst>
      <p:ext uri="{BB962C8B-B14F-4D97-AF65-F5344CB8AC3E}">
        <p14:creationId xmlns:p14="http://schemas.microsoft.com/office/powerpoint/2010/main" val="415417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measurements are made using a multimeter?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Signal strength and noise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Impedance and reactance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Voltage and 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choices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T7D07 C 3-4</a:t>
            </a:r>
          </a:p>
        </p:txBody>
      </p:sp>
    </p:spTree>
    <p:extLst>
      <p:ext uri="{BB962C8B-B14F-4D97-AF65-F5344CB8AC3E}">
        <p14:creationId xmlns:p14="http://schemas.microsoft.com/office/powerpoint/2010/main" val="111836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reading indicates that an ohmmeter is connected across a large, discharged capacitor?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Increasing resistance with time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Decreasing resistance with time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Steady full-scale reading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Alternating between open and short circuit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T7D10 A 3-4</a:t>
            </a:r>
          </a:p>
        </p:txBody>
      </p:sp>
    </p:spTree>
    <p:extLst>
      <p:ext uri="{BB962C8B-B14F-4D97-AF65-F5344CB8AC3E}">
        <p14:creationId xmlns:p14="http://schemas.microsoft.com/office/powerpoint/2010/main" val="372129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precautions should be taken when measuring in-circuit resistance with an ohmmeter?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applied voltages are correct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circuit is not powered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circuit is grounded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circuit is operating at the correct frequency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T7D11 B 3-4</a:t>
            </a:r>
          </a:p>
        </p:txBody>
      </p:sp>
    </p:spTree>
    <p:extLst>
      <p:ext uri="{BB962C8B-B14F-4D97-AF65-F5344CB8AC3E}">
        <p14:creationId xmlns:p14="http://schemas.microsoft.com/office/powerpoint/2010/main" val="233638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precautions should be taken when measuring high voltages with a voltmeter?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voltmeter has very low impedance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voltmeter and leads are rated for use at the voltages to be measured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circuit is grounded through the voltmeter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Ensure that the voltmeter is set to the correct frequency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T0A12 B 3-4</a:t>
            </a:r>
          </a:p>
        </p:txBody>
      </p:sp>
    </p:spTree>
    <p:extLst>
      <p:ext uri="{BB962C8B-B14F-4D97-AF65-F5344CB8AC3E}">
        <p14:creationId xmlns:p14="http://schemas.microsoft.com/office/powerpoint/2010/main" val="107869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07CC-42E9-3050-0793-2A962DBF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Fundamentals of Electricity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7103A-6126-B352-B819-6E4F7513D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Radios are powered by electricity and radio signals are a form of electrical energy</a:t>
            </a:r>
          </a:p>
          <a:p>
            <a:r>
              <a:rPr lang="en-US" dirty="0"/>
              <a:t>A basic understanding of how we control electricity allows you to better install and operate your radio</a:t>
            </a:r>
          </a:p>
          <a:p>
            <a:r>
              <a:rPr lang="en-US" dirty="0"/>
              <a:t>Electrical charge can be positive or negative</a:t>
            </a:r>
          </a:p>
          <a:p>
            <a:pPr lvl="1"/>
            <a:r>
              <a:rPr lang="en-US" dirty="0"/>
              <a:t>Opposite charges attract each other (like charges repel)</a:t>
            </a:r>
          </a:p>
          <a:p>
            <a:r>
              <a:rPr lang="en-US" dirty="0"/>
              <a:t>Electrical current is the flow of </a:t>
            </a:r>
            <a:r>
              <a:rPr lang="en-US" b="1" i="1" dirty="0">
                <a:solidFill>
                  <a:srgbClr val="DA3427"/>
                </a:solidFill>
              </a:rPr>
              <a:t>electrons</a:t>
            </a:r>
          </a:p>
          <a:p>
            <a:pPr lvl="1"/>
            <a:r>
              <a:rPr lang="en-US" dirty="0"/>
              <a:t>Electrons are negatively-charged atomic particles, usually surrounding an atom’s positively-charged nucleus of protons (positive) and neutrons (neutral – no charge)</a:t>
            </a:r>
          </a:p>
          <a:p>
            <a:pPr lvl="1"/>
            <a:r>
              <a:rPr lang="en-US" dirty="0"/>
              <a:t>Electrons move in response to an </a:t>
            </a:r>
            <a:r>
              <a:rPr lang="en-US" b="1" i="1" dirty="0">
                <a:solidFill>
                  <a:srgbClr val="DA3427"/>
                </a:solidFill>
              </a:rPr>
              <a:t>electromotive force </a:t>
            </a:r>
            <a:r>
              <a:rPr lang="en-US" dirty="0"/>
              <a:t>and can move independently of atoms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FDFF-086E-C281-B006-89173313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Ohm’s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91186-5D74-8F46-6732-549F97210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4620491" cy="2812039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00FF"/>
                </a:solidFill>
              </a:rPr>
              <a:t>E</a:t>
            </a:r>
            <a:r>
              <a:rPr lang="en-US" sz="3200" dirty="0"/>
              <a:t> represents voltage</a:t>
            </a:r>
          </a:p>
          <a:p>
            <a:pPr lvl="1"/>
            <a:r>
              <a:rPr lang="en-US" sz="2800" dirty="0"/>
              <a:t>Units – volts (V)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00FF"/>
                </a:solidFill>
              </a:rPr>
              <a:t>I</a:t>
            </a:r>
            <a:r>
              <a:rPr lang="en-US" sz="3200" dirty="0"/>
              <a:t> represents current</a:t>
            </a:r>
          </a:p>
          <a:p>
            <a:pPr lvl="1"/>
            <a:r>
              <a:rPr lang="en-US" sz="2800" dirty="0"/>
              <a:t>Units – amperes (A)</a:t>
            </a: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rgbClr val="0000FF"/>
                </a:solidFill>
              </a:rPr>
              <a:t>R</a:t>
            </a:r>
            <a:r>
              <a:rPr lang="en-US" sz="3200" dirty="0"/>
              <a:t> represents resistance</a:t>
            </a:r>
          </a:p>
          <a:p>
            <a:pPr lvl="1"/>
            <a:r>
              <a:rPr lang="en-US" sz="2800" dirty="0"/>
              <a:t>Units – ohms (</a:t>
            </a:r>
            <a:r>
              <a:rPr lang="el-GR" sz="2800" dirty="0"/>
              <a:t>Ω)</a:t>
            </a:r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DFAE1-8A53-963E-7D24-5CBC5E62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109" y="270195"/>
            <a:ext cx="3182737" cy="3158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9DB5ED-E8CD-EBD3-F23D-0193CC8C03F6}"/>
              </a:ext>
            </a:extLst>
          </p:cNvPr>
          <p:cNvSpPr txBox="1"/>
          <p:nvPr/>
        </p:nvSpPr>
        <p:spPr>
          <a:xfrm>
            <a:off x="6359237" y="3551485"/>
            <a:ext cx="514349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Figure 3.5A — Simple diagram to help remember the Ohm’s Law. If you know any two of the quantities, the equation to find the third — just cover up the unknown quantity. The positions of the remaining two symbols show if you have to multiply (side-by-side) or divide (one above the other).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2228F-11E1-2C0C-97EC-56D43AE39D10}"/>
              </a:ext>
            </a:extLst>
          </p:cNvPr>
          <p:cNvSpPr txBox="1"/>
          <p:nvPr/>
        </p:nvSpPr>
        <p:spPr>
          <a:xfrm>
            <a:off x="1257302" y="5167312"/>
            <a:ext cx="2527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R = E / I</a:t>
            </a:r>
          </a:p>
          <a:p>
            <a:pPr algn="ctr"/>
            <a:r>
              <a:rPr lang="pt-BR" sz="2800" dirty="0"/>
              <a:t>I = E / R</a:t>
            </a:r>
          </a:p>
          <a:p>
            <a:pPr algn="ctr"/>
            <a:r>
              <a:rPr lang="pt-BR" sz="2800" dirty="0"/>
              <a:t>E = I x 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48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9CA3D-E278-88B2-EC21-1E00CC6F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how to use Ohm’s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6F284-24B5-F889-366A-9EB34A478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10" y="1510889"/>
            <a:ext cx="3789218" cy="5295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DC020-2002-EBD6-6FBD-72467A528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55" y="1502322"/>
            <a:ext cx="3526184" cy="53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D3C44-1770-C5A2-CFE0-5E82036D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964"/>
            <a:ext cx="10515600" cy="1200962"/>
          </a:xfrm>
        </p:spPr>
        <p:txBody>
          <a:bodyPr/>
          <a:lstStyle/>
          <a:p>
            <a:r>
              <a:rPr lang="en-US" dirty="0"/>
              <a:t>More Ohm’s Law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725624-417E-85C2-7104-4B4C8483084B}"/>
              </a:ext>
            </a:extLst>
          </p:cNvPr>
          <p:cNvSpPr txBox="1"/>
          <p:nvPr/>
        </p:nvSpPr>
        <p:spPr>
          <a:xfrm>
            <a:off x="360219" y="1394925"/>
            <a:ext cx="10751127" cy="143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What is the resistance of a circuit in which a current of 3 amperes flows when connected to 90 volts?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 = E / I = 90 V / 3 A = 30 Ω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C69255-C970-75D7-7CC3-B1607C90B9C4}"/>
              </a:ext>
            </a:extLst>
          </p:cNvPr>
          <p:cNvSpPr txBox="1"/>
          <p:nvPr/>
        </p:nvSpPr>
        <p:spPr>
          <a:xfrm>
            <a:off x="360219" y="3312310"/>
            <a:ext cx="10751127" cy="143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What is the current in a circuit with an applied voltage of 120 volts and a resistance of 80 ohms?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= E / R = 120 V / 80 Ω = 1.5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5DF9F-8487-8B39-FF01-3FCD069F7D89}"/>
              </a:ext>
            </a:extLst>
          </p:cNvPr>
          <p:cNvSpPr txBox="1"/>
          <p:nvPr/>
        </p:nvSpPr>
        <p:spPr>
          <a:xfrm>
            <a:off x="360218" y="5260579"/>
            <a:ext cx="10751127" cy="143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What is the voltage across a 2-ohm resistor if a current of 0.5 amperes flows through it?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= I × R = 0.5 A × 2 Ω = 1 V</a:t>
            </a:r>
          </a:p>
        </p:txBody>
      </p:sp>
    </p:spTree>
    <p:extLst>
      <p:ext uri="{BB962C8B-B14F-4D97-AF65-F5344CB8AC3E}">
        <p14:creationId xmlns:p14="http://schemas.microsoft.com/office/powerpoint/2010/main" val="10495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715028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are the units of electrical resistance?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Siemens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Mhos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Coulombs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T5A04 C 3-5</a:t>
            </a:r>
          </a:p>
        </p:txBody>
      </p:sp>
    </p:spTree>
    <p:extLst>
      <p:ext uri="{BB962C8B-B14F-4D97-AF65-F5344CB8AC3E}">
        <p14:creationId xmlns:p14="http://schemas.microsoft.com/office/powerpoint/2010/main" val="57635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Why are metals generally good conductors of electricity?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They have relatively high density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They have many free electrons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They have many free protons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All these choices are correct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T5A07 B 3-5</a:t>
            </a:r>
          </a:p>
        </p:txBody>
      </p:sp>
    </p:spTree>
    <p:extLst>
      <p:ext uri="{BB962C8B-B14F-4D97-AF65-F5344CB8AC3E}">
        <p14:creationId xmlns:p14="http://schemas.microsoft.com/office/powerpoint/2010/main" val="23840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is a good electrical insulator?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Copper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Glass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Aluminum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Mercury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T5A08 B 3-5</a:t>
            </a:r>
          </a:p>
        </p:txBody>
      </p:sp>
    </p:spTree>
    <p:extLst>
      <p:ext uri="{BB962C8B-B14F-4D97-AF65-F5344CB8AC3E}">
        <p14:creationId xmlns:p14="http://schemas.microsoft.com/office/powerpoint/2010/main" val="34927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formula is used to calculate current in a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pt-BR" dirty="0"/>
              <a:t>I = E × 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I = E / 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I = E + 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I = E – 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T5D01 B 3-5</a:t>
            </a:r>
          </a:p>
        </p:txBody>
      </p:sp>
    </p:spTree>
    <p:extLst>
      <p:ext uri="{BB962C8B-B14F-4D97-AF65-F5344CB8AC3E}">
        <p14:creationId xmlns:p14="http://schemas.microsoft.com/office/powerpoint/2010/main" val="17746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formula is used to calculate voltage in a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pt-BR" dirty="0"/>
              <a:t>E = I x 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E = I / 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E = I + R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E = I – 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T5D02 A 3-5</a:t>
            </a:r>
          </a:p>
        </p:txBody>
      </p:sp>
    </p:spTree>
    <p:extLst>
      <p:ext uri="{BB962C8B-B14F-4D97-AF65-F5344CB8AC3E}">
        <p14:creationId xmlns:p14="http://schemas.microsoft.com/office/powerpoint/2010/main" val="373956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formula is used to calculate resistance in a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pt-BR" dirty="0"/>
              <a:t>R = E x I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R = E / I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R = E + I</a:t>
            </a:r>
          </a:p>
          <a:p>
            <a:pPr marL="514350" indent="-514350">
              <a:buFont typeface="+mj-lt"/>
              <a:buAutoNum type="alphaUcPeriod"/>
            </a:pPr>
            <a:r>
              <a:rPr lang="pt-BR" dirty="0"/>
              <a:t>R = E – 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T5D03 B 3-5</a:t>
            </a:r>
          </a:p>
        </p:txBody>
      </p:sp>
    </p:spTree>
    <p:extLst>
      <p:ext uri="{BB962C8B-B14F-4D97-AF65-F5344CB8AC3E}">
        <p14:creationId xmlns:p14="http://schemas.microsoft.com/office/powerpoint/2010/main" val="135431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347D-8819-3BB5-0446-9D35ECECD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Electrical Concepts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A36B1-EB5F-BFE6-3B18-74AD7A0A4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5145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Current: the movement of electrons, measured in </a:t>
            </a:r>
            <a:r>
              <a:rPr lang="en-US" i="1" dirty="0">
                <a:solidFill>
                  <a:srgbClr val="0000FF"/>
                </a:solidFill>
              </a:rPr>
              <a:t>amperes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dirty="0"/>
              <a:t>) by an </a:t>
            </a:r>
            <a:r>
              <a:rPr lang="en-US" i="1" dirty="0">
                <a:solidFill>
                  <a:srgbClr val="0000FF"/>
                </a:solidFill>
              </a:rPr>
              <a:t>ammeter</a:t>
            </a:r>
            <a:r>
              <a:rPr lang="en-US" dirty="0"/>
              <a:t>, and represented by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(capital letter “</a:t>
            </a:r>
            <a:r>
              <a:rPr lang="en-US" dirty="0" err="1"/>
              <a:t>i</a:t>
            </a:r>
            <a:r>
              <a:rPr lang="en-US" dirty="0"/>
              <a:t>”) in formulas</a:t>
            </a:r>
          </a:p>
          <a:p>
            <a:r>
              <a:rPr lang="en-US" dirty="0"/>
              <a:t>Voltage: the amount of electromotive force (emf), also called electrical potential, measured in </a:t>
            </a:r>
            <a:r>
              <a:rPr lang="en-US" i="1" dirty="0">
                <a:solidFill>
                  <a:srgbClr val="0000FF"/>
                </a:solidFill>
              </a:rPr>
              <a:t>volts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V</a:t>
            </a:r>
            <a:r>
              <a:rPr lang="en-US" dirty="0"/>
              <a:t>) by a </a:t>
            </a:r>
            <a:r>
              <a:rPr lang="en-US" i="1" dirty="0">
                <a:solidFill>
                  <a:srgbClr val="0000FF"/>
                </a:solidFill>
              </a:rPr>
              <a:t>voltmeter</a:t>
            </a:r>
            <a:r>
              <a:rPr lang="en-US" dirty="0"/>
              <a:t>, represented by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 or </a:t>
            </a:r>
            <a:r>
              <a:rPr lang="en-US" b="1" i="1" dirty="0">
                <a:solidFill>
                  <a:srgbClr val="0000FF"/>
                </a:solidFill>
              </a:rPr>
              <a:t>V</a:t>
            </a:r>
            <a:r>
              <a:rPr lang="en-US" dirty="0"/>
              <a:t> in formulas</a:t>
            </a:r>
          </a:p>
          <a:p>
            <a:r>
              <a:rPr lang="en-US" dirty="0"/>
              <a:t>Resistance: the opposition to the movement of electrons, measured in </a:t>
            </a:r>
            <a:r>
              <a:rPr lang="en-US" i="1" dirty="0">
                <a:solidFill>
                  <a:srgbClr val="0000FF"/>
                </a:solidFill>
              </a:rPr>
              <a:t>ohms</a:t>
            </a:r>
            <a:r>
              <a:rPr lang="en-US" dirty="0"/>
              <a:t> (</a:t>
            </a:r>
            <a:r>
              <a:rPr lang="en-US" b="1" i="1" dirty="0">
                <a:solidFill>
                  <a:srgbClr val="0000FF"/>
                </a:solidFill>
              </a:rPr>
              <a:t>Ω</a:t>
            </a:r>
            <a:r>
              <a:rPr lang="en-US" dirty="0"/>
              <a:t>) by an </a:t>
            </a:r>
            <a:r>
              <a:rPr lang="en-US" i="1" dirty="0">
                <a:solidFill>
                  <a:srgbClr val="0000FF"/>
                </a:solidFill>
              </a:rPr>
              <a:t>ohmmeter</a:t>
            </a:r>
            <a:r>
              <a:rPr lang="en-US" dirty="0"/>
              <a:t> and represented by </a:t>
            </a:r>
            <a:r>
              <a:rPr lang="en-US" b="1" i="1" dirty="0">
                <a:solidFill>
                  <a:srgbClr val="0000FF"/>
                </a:solidFill>
              </a:rPr>
              <a:t>R</a:t>
            </a:r>
            <a:r>
              <a:rPr lang="en-US" dirty="0"/>
              <a:t> (sometimes Ω in scientific publications) in formulas</a:t>
            </a:r>
          </a:p>
          <a:p>
            <a:r>
              <a:rPr lang="en-US" dirty="0"/>
              <a:t>Resistance is like friction and turns electrical energy into heat when current flows</a:t>
            </a:r>
          </a:p>
          <a:p>
            <a:r>
              <a:rPr lang="en-US" i="1" dirty="0">
                <a:solidFill>
                  <a:srgbClr val="0000FF"/>
                </a:solidFill>
              </a:rPr>
              <a:t>Conductors</a:t>
            </a:r>
            <a:r>
              <a:rPr lang="en-US" dirty="0"/>
              <a:t> permit current flow (low resistance) and </a:t>
            </a:r>
            <a:r>
              <a:rPr lang="en-US" i="1" dirty="0">
                <a:solidFill>
                  <a:srgbClr val="0000FF"/>
                </a:solidFill>
              </a:rPr>
              <a:t>insulators</a:t>
            </a:r>
            <a:r>
              <a:rPr lang="en-US" dirty="0"/>
              <a:t> block current flow (high resistance)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2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resistance of a circuit in which a current of 3 amperes flows when connected to 90 volts?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3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30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93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270 ohms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T5D04 B 3-6</a:t>
            </a:r>
          </a:p>
        </p:txBody>
      </p:sp>
    </p:spTree>
    <p:extLst>
      <p:ext uri="{BB962C8B-B14F-4D97-AF65-F5344CB8AC3E}">
        <p14:creationId xmlns:p14="http://schemas.microsoft.com/office/powerpoint/2010/main" val="28805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resistance of a circuit for which the applied voltage is 12 volts and the current flow is 1.5 amperes?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18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0.125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8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13.5 ohms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T5D05 C 3-6</a:t>
            </a:r>
          </a:p>
        </p:txBody>
      </p:sp>
    </p:spTree>
    <p:extLst>
      <p:ext uri="{BB962C8B-B14F-4D97-AF65-F5344CB8AC3E}">
        <p14:creationId xmlns:p14="http://schemas.microsoft.com/office/powerpoint/2010/main" val="371744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resistance of a circuit that draws 4 amperes from a 12-volt source?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3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16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48 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8 ohms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T5D06 A 3-6</a:t>
            </a:r>
          </a:p>
        </p:txBody>
      </p:sp>
    </p:spTree>
    <p:extLst>
      <p:ext uri="{BB962C8B-B14F-4D97-AF65-F5344CB8AC3E}">
        <p14:creationId xmlns:p14="http://schemas.microsoft.com/office/powerpoint/2010/main" val="95197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current in a circuit with an applied voltage of 120 volts and a resistance of 80 ohms?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9600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200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0.667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1.5 amperes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T5D07 D 3-6</a:t>
            </a:r>
          </a:p>
        </p:txBody>
      </p:sp>
    </p:spTree>
    <p:extLst>
      <p:ext uri="{BB962C8B-B14F-4D97-AF65-F5344CB8AC3E}">
        <p14:creationId xmlns:p14="http://schemas.microsoft.com/office/powerpoint/2010/main" val="4911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current through a 100-ohm resistor connected across 200 volts?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20,000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0.5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2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100 amperes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T5D08 C 3-6</a:t>
            </a:r>
          </a:p>
        </p:txBody>
      </p:sp>
    </p:spTree>
    <p:extLst>
      <p:ext uri="{BB962C8B-B14F-4D97-AF65-F5344CB8AC3E}">
        <p14:creationId xmlns:p14="http://schemas.microsoft.com/office/powerpoint/2010/main" val="413901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current through a 24-ohm resistor connected across 240 volts?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24,000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0.1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10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216 amperes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T5D09 C 3-6</a:t>
            </a:r>
          </a:p>
        </p:txBody>
      </p:sp>
    </p:spTree>
    <p:extLst>
      <p:ext uri="{BB962C8B-B14F-4D97-AF65-F5344CB8AC3E}">
        <p14:creationId xmlns:p14="http://schemas.microsoft.com/office/powerpoint/2010/main" val="9560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voltage across a 2-ohm resistor if a current of 0.5 amperes flows through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1 volt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0.25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2.5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1.5 volts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T5D10 A 3-6</a:t>
            </a:r>
          </a:p>
        </p:txBody>
      </p:sp>
    </p:spTree>
    <p:extLst>
      <p:ext uri="{BB962C8B-B14F-4D97-AF65-F5344CB8AC3E}">
        <p14:creationId xmlns:p14="http://schemas.microsoft.com/office/powerpoint/2010/main" val="112652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voltage across a 10-ohm resistor if a current of 1 ampere flows through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1 volt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10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11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9 volts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T5D11 B 3-7</a:t>
            </a:r>
          </a:p>
        </p:txBody>
      </p:sp>
    </p:spTree>
    <p:extLst>
      <p:ext uri="{BB962C8B-B14F-4D97-AF65-F5344CB8AC3E}">
        <p14:creationId xmlns:p14="http://schemas.microsoft.com/office/powerpoint/2010/main" val="2209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voltage across a 10-ohm resistor if a current of 2 amperes flows through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8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0.2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12 volts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20 volts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T5D12 D 3-7</a:t>
            </a:r>
          </a:p>
        </p:txBody>
      </p:sp>
    </p:spTree>
    <p:extLst>
      <p:ext uri="{BB962C8B-B14F-4D97-AF65-F5344CB8AC3E}">
        <p14:creationId xmlns:p14="http://schemas.microsoft.com/office/powerpoint/2010/main" val="245617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36E1-CC58-8ABE-474F-2F27FF2AA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8375"/>
          </a:xfrm>
        </p:spPr>
        <p:txBody>
          <a:bodyPr/>
          <a:lstStyle/>
          <a:p>
            <a:r>
              <a:rPr lang="en-US" dirty="0"/>
              <a:t>Power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935A8-8781-AB01-F43D-017FE88F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09" y="1333501"/>
            <a:ext cx="4849091" cy="306387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Power</a:t>
            </a:r>
            <a:r>
              <a:rPr lang="en-US" dirty="0"/>
              <a:t>, represented by the symbol P, is the rate at which electrical energy is used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Measured in </a:t>
            </a:r>
            <a:r>
              <a:rPr lang="en-US" i="1" dirty="0">
                <a:solidFill>
                  <a:srgbClr val="DA3427"/>
                </a:solidFill>
              </a:rPr>
              <a:t>watts</a:t>
            </a:r>
            <a:r>
              <a:rPr lang="en-US" dirty="0"/>
              <a:t> (W)</a:t>
            </a:r>
          </a:p>
          <a:p>
            <a:pPr>
              <a:buClr>
                <a:schemeClr val="tx1"/>
              </a:buClr>
            </a:pPr>
            <a:r>
              <a:rPr lang="en-US" dirty="0"/>
              <a:t>A device that consumes or dissipates power is referred to as a </a:t>
            </a:r>
            <a:r>
              <a:rPr lang="en-US" i="1" dirty="0">
                <a:solidFill>
                  <a:srgbClr val="DA3427"/>
                </a:solidFill>
              </a:rPr>
              <a:t>load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DB622-958D-70B6-DC35-540376186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514" y="365125"/>
            <a:ext cx="3087087" cy="3063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2C043-A7B9-70C2-16E7-FC293211A185}"/>
              </a:ext>
            </a:extLst>
          </p:cNvPr>
          <p:cNvSpPr txBox="1"/>
          <p:nvPr/>
        </p:nvSpPr>
        <p:spPr>
          <a:xfrm>
            <a:off x="6359237" y="3551485"/>
            <a:ext cx="5143498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Figure 3.5B — Simple diagram to help remember the Ohm’s Law. If you know any two of the quantities, the equation to find the third — just cover up the unknown quantity. The positions of the remaining two symbols show if you have to multiply (side-by-side) or divide (one above the other).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814034-BC29-9240-AACF-B7AF4B0FC890}"/>
              </a:ext>
            </a:extLst>
          </p:cNvPr>
          <p:cNvSpPr txBox="1"/>
          <p:nvPr/>
        </p:nvSpPr>
        <p:spPr>
          <a:xfrm>
            <a:off x="1175904" y="4616558"/>
            <a:ext cx="2933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 = I × E </a:t>
            </a:r>
          </a:p>
          <a:p>
            <a:r>
              <a:rPr lang="en-US" sz="2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 = P / I </a:t>
            </a:r>
          </a:p>
          <a:p>
            <a:r>
              <a:rPr lang="en-US" sz="2800" dirty="0">
                <a:solidFill>
                  <a:srgbClr val="0000FF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 = P / E</a:t>
            </a:r>
          </a:p>
          <a:p>
            <a:endParaRPr lang="en-US" sz="2800" dirty="0">
              <a:solidFill>
                <a:srgbClr val="0000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8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6340-B97D-A972-D223-1547797F6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Electrical Concepts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97768-F188-2819-F20F-D0E37C5DE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72993"/>
          </a:xfrm>
        </p:spPr>
        <p:txBody>
          <a:bodyPr/>
          <a:lstStyle/>
          <a:p>
            <a:r>
              <a:rPr lang="en-US" dirty="0"/>
              <a:t>The flow of water through a pipe is a good analogy to understand the three characteristics of electricity and how they are related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3BCF8B-163A-44EB-E91C-91EBA94271D7}"/>
              </a:ext>
            </a:extLst>
          </p:cNvPr>
          <p:cNvGrpSpPr/>
          <p:nvPr/>
        </p:nvGrpSpPr>
        <p:grpSpPr>
          <a:xfrm>
            <a:off x="1814946" y="2798617"/>
            <a:ext cx="7910945" cy="3934691"/>
            <a:chOff x="2438400" y="3179360"/>
            <a:chExt cx="6026727" cy="3153658"/>
          </a:xfrm>
        </p:grpSpPr>
        <p:pic>
          <p:nvPicPr>
            <p:cNvPr id="5" name="Picture 4" descr="ARRL0004">
              <a:extLst>
                <a:ext uri="{FF2B5EF4-FFF2-40B4-BE49-F238E27FC236}">
                  <a16:creationId xmlns:a16="http://schemas.microsoft.com/office/drawing/2014/main" id="{8BBDB966-A0F4-ADE2-39F4-41DD80B29F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983" b="15102"/>
            <a:stretch>
              <a:fillRect/>
            </a:stretch>
          </p:blipFill>
          <p:spPr bwMode="auto">
            <a:xfrm>
              <a:off x="2558473" y="3248064"/>
              <a:ext cx="5753100" cy="301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983F88-75E9-17F0-8FA5-4B5F3E1D4DE5}"/>
                </a:ext>
              </a:extLst>
            </p:cNvPr>
            <p:cNvSpPr/>
            <p:nvPr/>
          </p:nvSpPr>
          <p:spPr>
            <a:xfrm>
              <a:off x="2438400" y="3179360"/>
              <a:ext cx="6026727" cy="3153658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20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9D2A0-5059-7010-1065-5FD2203FF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Power Calculations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DEC907-5424-F596-CEEF-C87564B69BDA}"/>
              </a:ext>
            </a:extLst>
          </p:cNvPr>
          <p:cNvSpPr txBox="1"/>
          <p:nvPr/>
        </p:nvSpPr>
        <p:spPr>
          <a:xfrm>
            <a:off x="360219" y="1690688"/>
            <a:ext cx="10751127" cy="1431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How much power is delivered by a voltage of 13.8 volts DC and a current of 10 amperes?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 = E × I = 13.8 V × 10 A = 138 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C0AAA0-1ADC-D5BA-40E2-CE21A48CB7B9}"/>
              </a:ext>
            </a:extLst>
          </p:cNvPr>
          <p:cNvSpPr txBox="1"/>
          <p:nvPr/>
        </p:nvSpPr>
        <p:spPr>
          <a:xfrm>
            <a:off x="360219" y="3731831"/>
            <a:ext cx="10751127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How much current is required to deliver 120 watts at a voltage of 12 volts DC?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500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en-US" sz="2500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 = P / E = 120 W / 12 V = 10 A</a:t>
            </a:r>
          </a:p>
        </p:txBody>
      </p:sp>
    </p:spTree>
    <p:extLst>
      <p:ext uri="{BB962C8B-B14F-4D97-AF65-F5344CB8AC3E}">
        <p14:creationId xmlns:p14="http://schemas.microsoft.com/office/powerpoint/2010/main" val="230213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1797284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Electrical power is measured in which of the following units?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Volts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Watt-hours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Amperes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T5A02 B 3-7</a:t>
            </a:r>
          </a:p>
        </p:txBody>
      </p:sp>
    </p:spTree>
    <p:extLst>
      <p:ext uri="{BB962C8B-B14F-4D97-AF65-F5344CB8AC3E}">
        <p14:creationId xmlns:p14="http://schemas.microsoft.com/office/powerpoint/2010/main" val="212222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term describes the rate at which electrical energy is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Current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Power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Voltage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T5A10 C 3-7</a:t>
            </a:r>
          </a:p>
        </p:txBody>
      </p:sp>
    </p:spTree>
    <p:extLst>
      <p:ext uri="{BB962C8B-B14F-4D97-AF65-F5344CB8AC3E}">
        <p14:creationId xmlns:p14="http://schemas.microsoft.com/office/powerpoint/2010/main" val="57114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formula used to calculate electrical power (P) in a DC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P = I × 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 = E / I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 = E – I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 = I + 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T5C08 A 3-7</a:t>
            </a:r>
          </a:p>
        </p:txBody>
      </p:sp>
    </p:spTree>
    <p:extLst>
      <p:ext uri="{BB962C8B-B14F-4D97-AF65-F5344CB8AC3E}">
        <p14:creationId xmlns:p14="http://schemas.microsoft.com/office/powerpoint/2010/main" val="375561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much power is delivered by a voltage of 13.8 volts DC and a current of 10 amperes?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138 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0.7 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23.8 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3.8 watts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T5C09 A 3-7</a:t>
            </a:r>
          </a:p>
        </p:txBody>
      </p:sp>
    </p:spTree>
    <p:extLst>
      <p:ext uri="{BB962C8B-B14F-4D97-AF65-F5344CB8AC3E}">
        <p14:creationId xmlns:p14="http://schemas.microsoft.com/office/powerpoint/2010/main" val="356435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much power is delivered by a voltage of 12 volts DC and a current of 2.5 amperes?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4.8 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30 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14.5 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0.208 watts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T5C10 B 3-7</a:t>
            </a:r>
          </a:p>
        </p:txBody>
      </p:sp>
    </p:spTree>
    <p:extLst>
      <p:ext uri="{BB962C8B-B14F-4D97-AF65-F5344CB8AC3E}">
        <p14:creationId xmlns:p14="http://schemas.microsoft.com/office/powerpoint/2010/main" val="1367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How much current is required to deliver 120 watts at a voltage of 12 volts DC?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0.1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10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12 amperes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132 amperes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T5C11 B 3-7</a:t>
            </a:r>
          </a:p>
        </p:txBody>
      </p:sp>
    </p:spTree>
    <p:extLst>
      <p:ext uri="{BB962C8B-B14F-4D97-AF65-F5344CB8AC3E}">
        <p14:creationId xmlns:p14="http://schemas.microsoft.com/office/powerpoint/2010/main" val="67333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75908-9AE9-792F-2894-E9FF6303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and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AFE7-FB54-B559-5F3B-1EE8AF96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734" y="1409700"/>
            <a:ext cx="6066182" cy="5219700"/>
          </a:xfrm>
        </p:spPr>
        <p:txBody>
          <a:bodyPr>
            <a:normAutofit/>
          </a:bodyPr>
          <a:lstStyle/>
          <a:p>
            <a:r>
              <a:rPr lang="en-US" dirty="0"/>
              <a:t>Components in electrical circuits performs functions such as storing or using energy, routing current, or amplifying signals</a:t>
            </a:r>
          </a:p>
          <a:p>
            <a:r>
              <a:rPr lang="en-US" dirty="0"/>
              <a:t>The three most basic types of electronic components are resistors, capacitors and inductors</a:t>
            </a:r>
          </a:p>
          <a:p>
            <a:r>
              <a:rPr lang="en-US" dirty="0"/>
              <a:t>We could use actual drawings to show how components are arranged in circuits, but this would be too cumbersome for most circuitry. Instead, we use </a:t>
            </a:r>
            <a:r>
              <a:rPr lang="en-US" i="1" dirty="0">
                <a:solidFill>
                  <a:srgbClr val="DA3427"/>
                </a:solidFill>
              </a:rPr>
              <a:t>schematic diagrams</a:t>
            </a:r>
            <a:r>
              <a:rPr lang="en-US" dirty="0"/>
              <a:t> 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009C1-6C52-88F6-CCA7-7727362E6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38" y="1910764"/>
            <a:ext cx="5713428" cy="28707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EAE61-D5B0-7633-293E-F0921C256F8B}"/>
              </a:ext>
            </a:extLst>
          </p:cNvPr>
          <p:cNvSpPr txBox="1"/>
          <p:nvPr/>
        </p:nvSpPr>
        <p:spPr>
          <a:xfrm>
            <a:off x="7234402" y="5001626"/>
            <a:ext cx="3924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</a:rPr>
              <a:t>More on schematics later …</a:t>
            </a:r>
          </a:p>
        </p:txBody>
      </p:sp>
    </p:spTree>
    <p:extLst>
      <p:ext uri="{BB962C8B-B14F-4D97-AF65-F5344CB8AC3E}">
        <p14:creationId xmlns:p14="http://schemas.microsoft.com/office/powerpoint/2010/main" val="74616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2589E-14A3-6C7A-49DB-730F06C54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6589A-877D-FF60-B3B4-BA0FE948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06694"/>
            <a:ext cx="6829631" cy="4379756"/>
          </a:xfrm>
        </p:spPr>
        <p:txBody>
          <a:bodyPr>
            <a:normAutofit/>
          </a:bodyPr>
          <a:lstStyle/>
          <a:p>
            <a:r>
              <a:rPr lang="en-US" dirty="0"/>
              <a:t>Function: To restrict the flow of current, just as a valve in a water pipe restricts the flow through the pipe</a:t>
            </a:r>
          </a:p>
          <a:p>
            <a:r>
              <a:rPr lang="en-US" dirty="0"/>
              <a:t>Resistance measured in ohms (</a:t>
            </a:r>
            <a:r>
              <a:rPr lang="en-US" b="1" i="1" dirty="0">
                <a:solidFill>
                  <a:srgbClr val="DA3427"/>
                </a:solidFill>
              </a:rPr>
              <a:t>Ω</a:t>
            </a:r>
            <a:r>
              <a:rPr lang="en-US" dirty="0"/>
              <a:t>)</a:t>
            </a:r>
          </a:p>
          <a:p>
            <a:r>
              <a:rPr lang="en-US" dirty="0"/>
              <a:t>Remember Ohm’s Law</a:t>
            </a:r>
          </a:p>
          <a:p>
            <a:r>
              <a:rPr lang="en-US" dirty="0"/>
              <a:t>Schematic</a:t>
            </a:r>
          </a:p>
          <a:p>
            <a:r>
              <a:rPr lang="en-US" dirty="0"/>
              <a:t>Picture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FB04668-D4C6-CBB0-3220-F9858283546B}"/>
              </a:ext>
            </a:extLst>
          </p:cNvPr>
          <p:cNvGrpSpPr/>
          <p:nvPr/>
        </p:nvGrpSpPr>
        <p:grpSpPr>
          <a:xfrm>
            <a:off x="7776408" y="1058198"/>
            <a:ext cx="4171117" cy="4420811"/>
            <a:chOff x="7776408" y="1225179"/>
            <a:chExt cx="4171117" cy="44208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9B5CBEF-894D-97F8-0D8E-55475226C06D}"/>
                </a:ext>
              </a:extLst>
            </p:cNvPr>
            <p:cNvGrpSpPr/>
            <p:nvPr/>
          </p:nvGrpSpPr>
          <p:grpSpPr>
            <a:xfrm>
              <a:off x="7776408" y="1225179"/>
              <a:ext cx="4171117" cy="3884613"/>
              <a:chOff x="9851560" y="3995710"/>
              <a:chExt cx="4171117" cy="388461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AB6570-3B51-2CB5-6F74-16F6D0951B40}"/>
                  </a:ext>
                </a:extLst>
              </p:cNvPr>
              <p:cNvSpPr/>
              <p:nvPr/>
            </p:nvSpPr>
            <p:spPr>
              <a:xfrm>
                <a:off x="9851560" y="3995710"/>
                <a:ext cx="4011613" cy="388461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6" name="Group 74">
                <a:extLst>
                  <a:ext uri="{FF2B5EF4-FFF2-40B4-BE49-F238E27FC236}">
                    <a16:creationId xmlns:a16="http://schemas.microsoft.com/office/drawing/2014/main" id="{67CDE9CB-2A65-5FB1-234F-63252723E5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10252365" y="4163218"/>
                <a:ext cx="1268412" cy="561975"/>
                <a:chOff x="2892" y="864"/>
                <a:chExt cx="477" cy="192"/>
              </a:xfrm>
            </p:grpSpPr>
            <p:sp>
              <p:nvSpPr>
                <p:cNvPr id="15" name="Freeform 75">
                  <a:extLst>
                    <a:ext uri="{FF2B5EF4-FFF2-40B4-BE49-F238E27FC236}">
                      <a16:creationId xmlns:a16="http://schemas.microsoft.com/office/drawing/2014/main" id="{9FC31FE3-FC25-BB32-4766-BD082737A6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9" y="864"/>
                  <a:ext cx="240" cy="192"/>
                </a:xfrm>
                <a:custGeom>
                  <a:avLst/>
                  <a:gdLst>
                    <a:gd name="T0" fmla="*/ 0 w 240"/>
                    <a:gd name="T1" fmla="*/ 0 h 192"/>
                    <a:gd name="T2" fmla="*/ 48 w 240"/>
                    <a:gd name="T3" fmla="*/ 192 h 192"/>
                    <a:gd name="T4" fmla="*/ 96 w 240"/>
                    <a:gd name="T5" fmla="*/ 0 h 192"/>
                    <a:gd name="T6" fmla="*/ 144 w 240"/>
                    <a:gd name="T7" fmla="*/ 192 h 192"/>
                    <a:gd name="T8" fmla="*/ 192 w 240"/>
                    <a:gd name="T9" fmla="*/ 0 h 192"/>
                    <a:gd name="T10" fmla="*/ 240 w 240"/>
                    <a:gd name="T11" fmla="*/ 192 h 1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0"/>
                    <a:gd name="T19" fmla="*/ 0 h 192"/>
                    <a:gd name="T20" fmla="*/ 240 w 240"/>
                    <a:gd name="T21" fmla="*/ 192 h 19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0" h="192">
                      <a:moveTo>
                        <a:pt x="0" y="0"/>
                      </a:moveTo>
                      <a:lnTo>
                        <a:pt x="48" y="192"/>
                      </a:lnTo>
                      <a:lnTo>
                        <a:pt x="96" y="0"/>
                      </a:lnTo>
                      <a:lnTo>
                        <a:pt x="144" y="192"/>
                      </a:lnTo>
                      <a:lnTo>
                        <a:pt x="192" y="0"/>
                      </a:lnTo>
                      <a:lnTo>
                        <a:pt x="240" y="192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6" name="Freeform 76">
                  <a:extLst>
                    <a:ext uri="{FF2B5EF4-FFF2-40B4-BE49-F238E27FC236}">
                      <a16:creationId xmlns:a16="http://schemas.microsoft.com/office/drawing/2014/main" id="{D738AEA2-9882-B5C4-4D51-4D4D973C6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9" y="960"/>
                  <a:ext cx="120" cy="93"/>
                </a:xfrm>
                <a:custGeom>
                  <a:avLst/>
                  <a:gdLst>
                    <a:gd name="T0" fmla="*/ 0 w 120"/>
                    <a:gd name="T1" fmla="*/ 93 h 93"/>
                    <a:gd name="T2" fmla="*/ 24 w 120"/>
                    <a:gd name="T3" fmla="*/ 0 h 93"/>
                    <a:gd name="T4" fmla="*/ 120 w 120"/>
                    <a:gd name="T5" fmla="*/ 0 h 93"/>
                    <a:gd name="T6" fmla="*/ 0 60000 65536"/>
                    <a:gd name="T7" fmla="*/ 0 60000 65536"/>
                    <a:gd name="T8" fmla="*/ 0 60000 65536"/>
                    <a:gd name="T9" fmla="*/ 0 w 120"/>
                    <a:gd name="T10" fmla="*/ 0 h 93"/>
                    <a:gd name="T11" fmla="*/ 120 w 120"/>
                    <a:gd name="T12" fmla="*/ 93 h 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0" h="93">
                      <a:moveTo>
                        <a:pt x="0" y="93"/>
                      </a:moveTo>
                      <a:lnTo>
                        <a:pt x="24" y="0"/>
                      </a:lnTo>
                      <a:lnTo>
                        <a:pt x="12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7" name="Freeform 77">
                  <a:extLst>
                    <a:ext uri="{FF2B5EF4-FFF2-40B4-BE49-F238E27FC236}">
                      <a16:creationId xmlns:a16="http://schemas.microsoft.com/office/drawing/2014/main" id="{3665E7AD-A060-8E8A-2572-6ED44088FD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" y="866"/>
                  <a:ext cx="117" cy="94"/>
                </a:xfrm>
                <a:custGeom>
                  <a:avLst/>
                  <a:gdLst>
                    <a:gd name="T0" fmla="*/ 117 w 117"/>
                    <a:gd name="T1" fmla="*/ 0 h 94"/>
                    <a:gd name="T2" fmla="*/ 95 w 117"/>
                    <a:gd name="T3" fmla="*/ 94 h 94"/>
                    <a:gd name="T4" fmla="*/ 0 w 117"/>
                    <a:gd name="T5" fmla="*/ 94 h 94"/>
                    <a:gd name="T6" fmla="*/ 0 60000 65536"/>
                    <a:gd name="T7" fmla="*/ 0 60000 65536"/>
                    <a:gd name="T8" fmla="*/ 0 60000 65536"/>
                    <a:gd name="T9" fmla="*/ 0 w 117"/>
                    <a:gd name="T10" fmla="*/ 0 h 94"/>
                    <a:gd name="T11" fmla="*/ 117 w 117"/>
                    <a:gd name="T12" fmla="*/ 94 h 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7" h="94">
                      <a:moveTo>
                        <a:pt x="117" y="0"/>
                      </a:moveTo>
                      <a:lnTo>
                        <a:pt x="95" y="94"/>
                      </a:lnTo>
                      <a:lnTo>
                        <a:pt x="0" y="9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7" name="Group 143">
                <a:extLst>
                  <a:ext uri="{FF2B5EF4-FFF2-40B4-BE49-F238E27FC236}">
                    <a16:creationId xmlns:a16="http://schemas.microsoft.com/office/drawing/2014/main" id="{81B482D3-33F1-0FC7-98C2-7592E9DE81D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0395239" y="5049044"/>
                <a:ext cx="1052513" cy="1395412"/>
                <a:chOff x="2706" y="538"/>
                <a:chExt cx="396" cy="477"/>
              </a:xfrm>
            </p:grpSpPr>
            <p:grpSp>
              <p:nvGrpSpPr>
                <p:cNvPr id="10" name="Group 82">
                  <a:extLst>
                    <a:ext uri="{FF2B5EF4-FFF2-40B4-BE49-F238E27FC236}">
                      <a16:creationId xmlns:a16="http://schemas.microsoft.com/office/drawing/2014/main" id="{295B2EA9-2231-549B-08ED-D630ACE31E0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5400000">
                  <a:off x="2565" y="683"/>
                  <a:ext cx="477" cy="192"/>
                  <a:chOff x="2892" y="864"/>
                  <a:chExt cx="477" cy="192"/>
                </a:xfrm>
              </p:grpSpPr>
              <p:sp>
                <p:nvSpPr>
                  <p:cNvPr id="12" name="Freeform 83">
                    <a:extLst>
                      <a:ext uri="{FF2B5EF4-FFF2-40B4-BE49-F238E27FC236}">
                        <a16:creationId xmlns:a16="http://schemas.microsoft.com/office/drawing/2014/main" id="{4CF0A3E0-220C-D4E0-2D0E-69B0E09F70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009" y="864"/>
                    <a:ext cx="240" cy="192"/>
                  </a:xfrm>
                  <a:custGeom>
                    <a:avLst/>
                    <a:gdLst>
                      <a:gd name="T0" fmla="*/ 0 w 240"/>
                      <a:gd name="T1" fmla="*/ 0 h 192"/>
                      <a:gd name="T2" fmla="*/ 48 w 240"/>
                      <a:gd name="T3" fmla="*/ 192 h 192"/>
                      <a:gd name="T4" fmla="*/ 96 w 240"/>
                      <a:gd name="T5" fmla="*/ 0 h 192"/>
                      <a:gd name="T6" fmla="*/ 144 w 240"/>
                      <a:gd name="T7" fmla="*/ 192 h 192"/>
                      <a:gd name="T8" fmla="*/ 192 w 240"/>
                      <a:gd name="T9" fmla="*/ 0 h 192"/>
                      <a:gd name="T10" fmla="*/ 240 w 240"/>
                      <a:gd name="T11" fmla="*/ 192 h 19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40"/>
                      <a:gd name="T19" fmla="*/ 0 h 192"/>
                      <a:gd name="T20" fmla="*/ 240 w 240"/>
                      <a:gd name="T21" fmla="*/ 192 h 192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40" h="192">
                        <a:moveTo>
                          <a:pt x="0" y="0"/>
                        </a:moveTo>
                        <a:lnTo>
                          <a:pt x="48" y="192"/>
                        </a:lnTo>
                        <a:lnTo>
                          <a:pt x="96" y="0"/>
                        </a:lnTo>
                        <a:lnTo>
                          <a:pt x="144" y="192"/>
                        </a:lnTo>
                        <a:lnTo>
                          <a:pt x="192" y="0"/>
                        </a:lnTo>
                        <a:lnTo>
                          <a:pt x="240" y="192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" name="Freeform 84">
                    <a:extLst>
                      <a:ext uri="{FF2B5EF4-FFF2-40B4-BE49-F238E27FC236}">
                        <a16:creationId xmlns:a16="http://schemas.microsoft.com/office/drawing/2014/main" id="{FEE0A3AF-AEDC-D046-D7B2-B979FF7655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3249" y="960"/>
                    <a:ext cx="120" cy="93"/>
                  </a:xfrm>
                  <a:custGeom>
                    <a:avLst/>
                    <a:gdLst>
                      <a:gd name="T0" fmla="*/ 0 w 120"/>
                      <a:gd name="T1" fmla="*/ 93 h 93"/>
                      <a:gd name="T2" fmla="*/ 24 w 120"/>
                      <a:gd name="T3" fmla="*/ 0 h 93"/>
                      <a:gd name="T4" fmla="*/ 120 w 120"/>
                      <a:gd name="T5" fmla="*/ 0 h 93"/>
                      <a:gd name="T6" fmla="*/ 0 60000 65536"/>
                      <a:gd name="T7" fmla="*/ 0 60000 65536"/>
                      <a:gd name="T8" fmla="*/ 0 60000 65536"/>
                      <a:gd name="T9" fmla="*/ 0 w 120"/>
                      <a:gd name="T10" fmla="*/ 0 h 93"/>
                      <a:gd name="T11" fmla="*/ 120 w 120"/>
                      <a:gd name="T12" fmla="*/ 93 h 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0" h="93">
                        <a:moveTo>
                          <a:pt x="0" y="93"/>
                        </a:moveTo>
                        <a:lnTo>
                          <a:pt x="24" y="0"/>
                        </a:lnTo>
                        <a:lnTo>
                          <a:pt x="12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4" name="Freeform 85">
                    <a:extLst>
                      <a:ext uri="{FF2B5EF4-FFF2-40B4-BE49-F238E27FC236}">
                        <a16:creationId xmlns:a16="http://schemas.microsoft.com/office/drawing/2014/main" id="{E4F7C06D-3AB2-8C2F-EB15-64F94CF8AD4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" y="866"/>
                    <a:ext cx="117" cy="94"/>
                  </a:xfrm>
                  <a:custGeom>
                    <a:avLst/>
                    <a:gdLst>
                      <a:gd name="T0" fmla="*/ 117 w 117"/>
                      <a:gd name="T1" fmla="*/ 0 h 94"/>
                      <a:gd name="T2" fmla="*/ 95 w 117"/>
                      <a:gd name="T3" fmla="*/ 94 h 94"/>
                      <a:gd name="T4" fmla="*/ 0 w 117"/>
                      <a:gd name="T5" fmla="*/ 94 h 94"/>
                      <a:gd name="T6" fmla="*/ 0 60000 65536"/>
                      <a:gd name="T7" fmla="*/ 0 60000 65536"/>
                      <a:gd name="T8" fmla="*/ 0 60000 65536"/>
                      <a:gd name="T9" fmla="*/ 0 w 117"/>
                      <a:gd name="T10" fmla="*/ 0 h 94"/>
                      <a:gd name="T11" fmla="*/ 117 w 117"/>
                      <a:gd name="T12" fmla="*/ 94 h 9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7" h="94">
                        <a:moveTo>
                          <a:pt x="117" y="0"/>
                        </a:moveTo>
                        <a:lnTo>
                          <a:pt x="95" y="94"/>
                        </a:lnTo>
                        <a:lnTo>
                          <a:pt x="0" y="94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" name="Line 142">
                  <a:extLst>
                    <a:ext uri="{FF2B5EF4-FFF2-40B4-BE49-F238E27FC236}">
                      <a16:creationId xmlns:a16="http://schemas.microsoft.com/office/drawing/2014/main" id="{16016905-E5F3-E68F-408E-1051935619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8" y="748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8" name="Rectangle 27">
                <a:extLst>
                  <a:ext uri="{FF2B5EF4-FFF2-40B4-BE49-F238E27FC236}">
                    <a16:creationId xmlns:a16="http://schemas.microsoft.com/office/drawing/2014/main" id="{229674D2-7E04-80ED-7BF9-A4E4952071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47565" y="6400006"/>
                <a:ext cx="4075112" cy="10556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lnSpc>
                    <a:spcPts val="2500"/>
                  </a:lnSpc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400" dirty="0">
                    <a:solidFill>
                      <a:srgbClr val="000000"/>
                    </a:solidFill>
                  </a:rPr>
                  <a:t>Arrow indicates adjustable value, such as for a volume control.</a:t>
                </a:r>
              </a:p>
            </p:txBody>
          </p:sp>
          <p:sp>
            <p:nvSpPr>
              <p:cNvPr id="9" name="Rectangle 28">
                <a:extLst>
                  <a:ext uri="{FF2B5EF4-FFF2-40B4-BE49-F238E27FC236}">
                    <a16:creationId xmlns:a16="http://schemas.microsoft.com/office/drawing/2014/main" id="{CF058F68-DF6F-256E-37A8-3E50C173A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7615" y="5172868"/>
                <a:ext cx="2306637" cy="954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</a:rPr>
                  <a:t>Potentiometer</a:t>
                </a:r>
              </a:p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sz="2800" dirty="0">
                    <a:solidFill>
                      <a:srgbClr val="000000"/>
                    </a:solidFill>
                  </a:rPr>
                  <a:t>or “Pot”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6D6AE06-DAAE-F90E-2F0D-F57FF124EE5E}"/>
                </a:ext>
              </a:extLst>
            </p:cNvPr>
            <p:cNvSpPr txBox="1"/>
            <p:nvPr/>
          </p:nvSpPr>
          <p:spPr>
            <a:xfrm>
              <a:off x="8492371" y="5184325"/>
              <a:ext cx="2836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Resistor Schematic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EAC9392-EE51-2645-EDC6-C4FD329BD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817" y="5128902"/>
            <a:ext cx="1480333" cy="1600360"/>
          </a:xfrm>
          <a:prstGeom prst="rect">
            <a:avLst/>
          </a:prstGeom>
          <a:ln>
            <a:solidFill>
              <a:srgbClr val="14183F"/>
            </a:solidFill>
          </a:ln>
        </p:spPr>
      </p:pic>
      <p:pic>
        <p:nvPicPr>
          <p:cNvPr id="22" name="Picture 23" descr="RESISTOR 1.jpg">
            <a:extLst>
              <a:ext uri="{FF2B5EF4-FFF2-40B4-BE49-F238E27FC236}">
                <a16:creationId xmlns:a16="http://schemas.microsoft.com/office/drawing/2014/main" id="{C7D07DFE-EB57-37BD-D5EF-9CB0A3EC1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6" y="4518181"/>
            <a:ext cx="3143023" cy="2237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15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A8EF-A6EE-266F-6170-408151020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Electrical Concepts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DBA4F-DD79-E501-457C-977933DC4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Polarity</a:t>
            </a:r>
            <a:r>
              <a:rPr lang="en-US" dirty="0"/>
              <a:t> refers to the convention that determines which voltages are positive and negative</a:t>
            </a:r>
          </a:p>
          <a:p>
            <a:r>
              <a:rPr lang="en-US" dirty="0"/>
              <a:t>Voltage from a </a:t>
            </a:r>
            <a:r>
              <a:rPr lang="en-US" i="1" dirty="0">
                <a:solidFill>
                  <a:srgbClr val="0000FF"/>
                </a:solidFill>
              </a:rPr>
              <a:t>source</a:t>
            </a:r>
            <a:r>
              <a:rPr lang="en-US" dirty="0"/>
              <a:t> of electrical energy causes current to flow</a:t>
            </a:r>
          </a:p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Resistance</a:t>
            </a:r>
            <a:r>
              <a:rPr lang="en-US" dirty="0"/>
              <a:t> is a material’s opposition to the flow of current</a:t>
            </a:r>
          </a:p>
          <a:p>
            <a:r>
              <a:rPr lang="en-US" dirty="0"/>
              <a:t>Voltage, current, and resistance affect each other</a:t>
            </a:r>
          </a:p>
          <a:p>
            <a:pPr lvl="1"/>
            <a:r>
              <a:rPr lang="en-US" dirty="0"/>
              <a:t>For example, higher voltage (bigger push) causes more current (more flow)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4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31EA6-93D4-C674-D4FD-A8915CFF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Variety of Resistors!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1BB426-B129-E602-EF96-CE7ED12CD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450" y="1530435"/>
            <a:ext cx="6705600" cy="52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0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B071-797B-4D7B-BA3A-DC052EE1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25C3-E54D-4EED-CCBF-3937E6EC2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690689"/>
            <a:ext cx="6397625" cy="2515946"/>
          </a:xfrm>
        </p:spPr>
        <p:txBody>
          <a:bodyPr/>
          <a:lstStyle/>
          <a:p>
            <a:r>
              <a:rPr lang="en-US" dirty="0"/>
              <a:t>The function of a capacitor is to store electrical energy – called </a:t>
            </a:r>
            <a:r>
              <a:rPr lang="en-US" i="1" dirty="0">
                <a:solidFill>
                  <a:srgbClr val="0000FF"/>
                </a:solidFill>
              </a:rPr>
              <a:t>capacitance</a:t>
            </a:r>
          </a:p>
          <a:p>
            <a:r>
              <a:rPr lang="en-US" dirty="0"/>
              <a:t>Schematic symbol</a:t>
            </a:r>
          </a:p>
          <a:p>
            <a:r>
              <a:rPr lang="en-US" dirty="0"/>
              <a:t>Acts like a battery</a:t>
            </a:r>
          </a:p>
          <a:p>
            <a:r>
              <a:rPr lang="en-US" dirty="0"/>
              <a:t>Picture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2106120-11E8-7C94-6FE7-9FE224115296}"/>
              </a:ext>
            </a:extLst>
          </p:cNvPr>
          <p:cNvGrpSpPr/>
          <p:nvPr/>
        </p:nvGrpSpPr>
        <p:grpSpPr>
          <a:xfrm>
            <a:off x="7875587" y="1027906"/>
            <a:ext cx="4011613" cy="3884613"/>
            <a:chOff x="7875587" y="1027906"/>
            <a:chExt cx="4011613" cy="38846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DB7A006-AA3A-5969-F99F-5F959C84BABD}"/>
                </a:ext>
              </a:extLst>
            </p:cNvPr>
            <p:cNvGrpSpPr/>
            <p:nvPr/>
          </p:nvGrpSpPr>
          <p:grpSpPr>
            <a:xfrm>
              <a:off x="7875587" y="1027906"/>
              <a:ext cx="4011613" cy="3884613"/>
              <a:chOff x="9951243" y="4466027"/>
              <a:chExt cx="4011613" cy="388461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0E2929-F717-CDFF-A0F9-FCCA5723909A}"/>
                  </a:ext>
                </a:extLst>
              </p:cNvPr>
              <p:cNvSpPr/>
              <p:nvPr/>
            </p:nvSpPr>
            <p:spPr>
              <a:xfrm>
                <a:off x="9951243" y="4466027"/>
                <a:ext cx="4011613" cy="388461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" name="Rectangle 32">
                <a:extLst>
                  <a:ext uri="{FF2B5EF4-FFF2-40B4-BE49-F238E27FC236}">
                    <a16:creationId xmlns:a16="http://schemas.microsoft.com/office/drawing/2014/main" id="{6EF17B5F-988C-0E1B-837D-B277DB6C0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19000" y="5091113"/>
                <a:ext cx="1346200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Electrodes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0FE14B75-735B-38D0-90A3-94A92304F7CE}"/>
                  </a:ext>
                </a:extLst>
              </p:cNvPr>
              <p:cNvCxnSpPr/>
              <p:nvPr/>
            </p:nvCxnSpPr>
            <p:spPr>
              <a:xfrm flipH="1" flipV="1">
                <a:off x="11598275" y="5214938"/>
                <a:ext cx="358775" cy="857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EE82DD6-3E84-9345-5E8B-A248A79D370B}"/>
                  </a:ext>
                </a:extLst>
              </p:cNvPr>
              <p:cNvCxnSpPr/>
              <p:nvPr/>
            </p:nvCxnSpPr>
            <p:spPr>
              <a:xfrm flipH="1">
                <a:off x="11625263" y="5414963"/>
                <a:ext cx="363537" cy="857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267">
                <a:extLst>
                  <a:ext uri="{FF2B5EF4-FFF2-40B4-BE49-F238E27FC236}">
                    <a16:creationId xmlns:a16="http://schemas.microsoft.com/office/drawing/2014/main" id="{B0C7FF28-B0E0-53C9-2769-C62C7A438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683875" y="4932363"/>
                <a:ext cx="923925" cy="762000"/>
                <a:chOff x="3295" y="882"/>
                <a:chExt cx="384" cy="288"/>
              </a:xfrm>
            </p:grpSpPr>
            <p:sp>
              <p:nvSpPr>
                <p:cNvPr id="19" name="Line 261">
                  <a:extLst>
                    <a:ext uri="{FF2B5EF4-FFF2-40B4-BE49-F238E27FC236}">
                      <a16:creationId xmlns:a16="http://schemas.microsoft.com/office/drawing/2014/main" id="{65539B2F-EEC9-6F7E-59A3-596F620503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35" y="102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262">
                  <a:extLst>
                    <a:ext uri="{FF2B5EF4-FFF2-40B4-BE49-F238E27FC236}">
                      <a16:creationId xmlns:a16="http://schemas.microsoft.com/office/drawing/2014/main" id="{EB32A27B-D862-A323-BF77-B61AAD1548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5" y="1026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21" name="Group 266">
                  <a:extLst>
                    <a:ext uri="{FF2B5EF4-FFF2-40B4-BE49-F238E27FC236}">
                      <a16:creationId xmlns:a16="http://schemas.microsoft.com/office/drawing/2014/main" id="{6E30A7BC-4EAD-8C91-0370-637FF45527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15" y="882"/>
                  <a:ext cx="120" cy="288"/>
                  <a:chOff x="3415" y="882"/>
                  <a:chExt cx="120" cy="288"/>
                </a:xfrm>
              </p:grpSpPr>
              <p:sp>
                <p:nvSpPr>
                  <p:cNvPr id="22" name="Line 260">
                    <a:extLst>
                      <a:ext uri="{FF2B5EF4-FFF2-40B4-BE49-F238E27FC236}">
                        <a16:creationId xmlns:a16="http://schemas.microsoft.com/office/drawing/2014/main" id="{53CD2228-42D7-23D9-503E-32A3820CF9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5" y="882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23" name="Group 265">
                    <a:extLst>
                      <a:ext uri="{FF2B5EF4-FFF2-40B4-BE49-F238E27FC236}">
                        <a16:creationId xmlns:a16="http://schemas.microsoft.com/office/drawing/2014/main" id="{5FABB726-D92E-5F10-E5E7-F3F6BFE9F52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15" y="888"/>
                    <a:ext cx="52" cy="276"/>
                    <a:chOff x="3418" y="885"/>
                    <a:chExt cx="47" cy="282"/>
                  </a:xfrm>
                </p:grpSpPr>
                <p:sp>
                  <p:nvSpPr>
                    <p:cNvPr id="24" name="Arc 263">
                      <a:extLst>
                        <a:ext uri="{FF2B5EF4-FFF2-40B4-BE49-F238E27FC236}">
                          <a16:creationId xmlns:a16="http://schemas.microsoft.com/office/drawing/2014/main" id="{9689F25A-098D-FECC-E23A-53267D5B78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8" y="885"/>
                      <a:ext cx="47" cy="14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5" name="Arc 264">
                      <a:extLst>
                        <a:ext uri="{FF2B5EF4-FFF2-40B4-BE49-F238E27FC236}">
                          <a16:creationId xmlns:a16="http://schemas.microsoft.com/office/drawing/2014/main" id="{FF0313C6-4910-BBFD-931C-2C9A4E89D6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3418" y="1026"/>
                      <a:ext cx="47" cy="14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grpSp>
            <p:nvGrpSpPr>
              <p:cNvPr id="10" name="Group 267">
                <a:extLst>
                  <a:ext uri="{FF2B5EF4-FFF2-40B4-BE49-F238E27FC236}">
                    <a16:creationId xmlns:a16="http://schemas.microsoft.com/office/drawing/2014/main" id="{64E99A4E-1C91-1D5A-E36C-D232B46FDA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6200000">
                <a:off x="10647362" y="6246813"/>
                <a:ext cx="923925" cy="762000"/>
                <a:chOff x="3295" y="882"/>
                <a:chExt cx="384" cy="288"/>
              </a:xfrm>
            </p:grpSpPr>
            <p:sp>
              <p:nvSpPr>
                <p:cNvPr id="12" name="Line 261">
                  <a:extLst>
                    <a:ext uri="{FF2B5EF4-FFF2-40B4-BE49-F238E27FC236}">
                      <a16:creationId xmlns:a16="http://schemas.microsoft.com/office/drawing/2014/main" id="{563FA3FD-6932-8512-405B-1C11382D2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35" y="102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" name="Line 262">
                  <a:extLst>
                    <a:ext uri="{FF2B5EF4-FFF2-40B4-BE49-F238E27FC236}">
                      <a16:creationId xmlns:a16="http://schemas.microsoft.com/office/drawing/2014/main" id="{90353550-5AFB-3801-3818-88A0E818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95" y="1026"/>
                  <a:ext cx="17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grpSp>
              <p:nvGrpSpPr>
                <p:cNvPr id="14" name="Group 266">
                  <a:extLst>
                    <a:ext uri="{FF2B5EF4-FFF2-40B4-BE49-F238E27FC236}">
                      <a16:creationId xmlns:a16="http://schemas.microsoft.com/office/drawing/2014/main" id="{37ECDA32-5FF8-5643-1CD9-65E3026624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415" y="882"/>
                  <a:ext cx="120" cy="288"/>
                  <a:chOff x="3415" y="882"/>
                  <a:chExt cx="120" cy="288"/>
                </a:xfrm>
              </p:grpSpPr>
              <p:sp>
                <p:nvSpPr>
                  <p:cNvPr id="15" name="Line 260">
                    <a:extLst>
                      <a:ext uri="{FF2B5EF4-FFF2-40B4-BE49-F238E27FC236}">
                        <a16:creationId xmlns:a16="http://schemas.microsoft.com/office/drawing/2014/main" id="{D5031405-CC01-DAD4-6BBF-024F4126F6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35" y="882"/>
                    <a:ext cx="0" cy="28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6" name="Group 265">
                    <a:extLst>
                      <a:ext uri="{FF2B5EF4-FFF2-40B4-BE49-F238E27FC236}">
                        <a16:creationId xmlns:a16="http://schemas.microsoft.com/office/drawing/2014/main" id="{B2C4B2C6-27CD-39BF-79BF-F677B245DA7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415" y="888"/>
                    <a:ext cx="52" cy="276"/>
                    <a:chOff x="3418" y="885"/>
                    <a:chExt cx="47" cy="282"/>
                  </a:xfrm>
                </p:grpSpPr>
                <p:sp>
                  <p:nvSpPr>
                    <p:cNvPr id="17" name="Arc 263">
                      <a:extLst>
                        <a:ext uri="{FF2B5EF4-FFF2-40B4-BE49-F238E27FC236}">
                          <a16:creationId xmlns:a16="http://schemas.microsoft.com/office/drawing/2014/main" id="{07856FFC-EAD9-D3A3-AEF8-7291FF40362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18" y="885"/>
                      <a:ext cx="47" cy="14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8" name="Arc 264">
                      <a:extLst>
                        <a:ext uri="{FF2B5EF4-FFF2-40B4-BE49-F238E27FC236}">
                          <a16:creationId xmlns:a16="http://schemas.microsoft.com/office/drawing/2014/main" id="{3F232918-0124-5B81-C39E-979E137395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flipV="1">
                      <a:off x="3418" y="1026"/>
                      <a:ext cx="47" cy="141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60000 65536"/>
                        <a:gd name="T7" fmla="*/ 0 60000 65536"/>
                        <a:gd name="T8" fmla="*/ 0 60000 65536"/>
                        <a:gd name="T9" fmla="*/ 0 w 21600"/>
                        <a:gd name="T10" fmla="*/ 0 h 21600"/>
                        <a:gd name="T11" fmla="*/ 21600 w 21600"/>
                        <a:gd name="T12" fmla="*/ 21600 h 21600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lnTo>
                            <a:pt x="-1" y="0"/>
                          </a:lnTo>
                          <a:close/>
                        </a:path>
                      </a:pathLst>
                    </a:cu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</p:grpSp>
          </p:grp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41E0551A-B7BE-1DA2-5A88-0485A8BEFF56}"/>
                  </a:ext>
                </a:extLst>
              </p:cNvPr>
              <p:cNvCxnSpPr/>
              <p:nvPr/>
            </p:nvCxnSpPr>
            <p:spPr>
              <a:xfrm flipV="1">
                <a:off x="10871200" y="6167438"/>
                <a:ext cx="600075" cy="85725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3A5F04-CCA2-B7BA-F27F-BB076711885D}"/>
                </a:ext>
              </a:extLst>
            </p:cNvPr>
            <p:cNvSpPr txBox="1"/>
            <p:nvPr/>
          </p:nvSpPr>
          <p:spPr>
            <a:xfrm>
              <a:off x="9043988" y="4206634"/>
              <a:ext cx="2646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Schematic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ACB86CC-035C-EB4A-B095-E20EB77B14F3}"/>
              </a:ext>
            </a:extLst>
          </p:cNvPr>
          <p:cNvSpPr txBox="1"/>
          <p:nvPr/>
        </p:nvSpPr>
        <p:spPr>
          <a:xfrm>
            <a:off x="304799" y="4692112"/>
            <a:ext cx="3695701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Stores energy in an electric field created by voltage between the electrodes with insulating dielectric material between them</a:t>
            </a:r>
          </a:p>
        </p:txBody>
      </p:sp>
      <p:pic>
        <p:nvPicPr>
          <p:cNvPr id="29" name="Picture 32" descr="DISC CAPACITOR 1.jpg">
            <a:extLst>
              <a:ext uri="{FF2B5EF4-FFF2-40B4-BE49-F238E27FC236}">
                <a16:creationId xmlns:a16="http://schemas.microsoft.com/office/drawing/2014/main" id="{DE246227-AC7D-8BE4-F8AF-18E8DD304A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1" y="4049711"/>
            <a:ext cx="2362200" cy="22352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0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8" grpId="0" uiExpan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7FD96-9BD1-9274-5834-BCAD15C37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Capacitors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435A1-2996-BD2E-5260-311097B5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electrical energy in the </a:t>
            </a:r>
            <a:r>
              <a:rPr lang="en-US" i="1" dirty="0">
                <a:solidFill>
                  <a:srgbClr val="DA3427"/>
                </a:solidFill>
              </a:rPr>
              <a:t>electric field </a:t>
            </a:r>
            <a:r>
              <a:rPr lang="en-US" dirty="0"/>
              <a:t>created by a voltage between two conducting surfaces or </a:t>
            </a:r>
            <a:r>
              <a:rPr lang="en-US" i="1" dirty="0">
                <a:solidFill>
                  <a:srgbClr val="DA3427"/>
                </a:solidFill>
              </a:rPr>
              <a:t>electrodes</a:t>
            </a:r>
          </a:p>
          <a:p>
            <a:r>
              <a:rPr lang="en-US" dirty="0"/>
              <a:t>Electrodes are separated by an insulator or </a:t>
            </a:r>
            <a:r>
              <a:rPr lang="en-US" i="1" dirty="0">
                <a:solidFill>
                  <a:srgbClr val="DA3427"/>
                </a:solidFill>
              </a:rPr>
              <a:t>dielectric</a:t>
            </a:r>
          </a:p>
          <a:p>
            <a:r>
              <a:rPr lang="en-US" dirty="0"/>
              <a:t>Storing energy this way is called </a:t>
            </a:r>
            <a:r>
              <a:rPr lang="en-US" i="1" dirty="0">
                <a:solidFill>
                  <a:srgbClr val="DA3427"/>
                </a:solidFill>
              </a:rPr>
              <a:t>capacitance</a:t>
            </a:r>
            <a:r>
              <a:rPr lang="en-US" dirty="0"/>
              <a:t>, and it is measured in </a:t>
            </a:r>
            <a:r>
              <a:rPr lang="en-US" i="1" dirty="0">
                <a:solidFill>
                  <a:srgbClr val="DA3427"/>
                </a:solidFill>
              </a:rPr>
              <a:t>farads</a:t>
            </a:r>
            <a:r>
              <a:rPr lang="en-US" dirty="0"/>
              <a:t> (F)</a:t>
            </a:r>
          </a:p>
        </p:txBody>
      </p:sp>
    </p:spTree>
    <p:extLst>
      <p:ext uri="{BB962C8B-B14F-4D97-AF65-F5344CB8AC3E}">
        <p14:creationId xmlns:p14="http://schemas.microsoft.com/office/powerpoint/2010/main" val="291748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97D86-0BFF-BE18-57F0-D4BE0D95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Variety of Capacitors!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995C27-3964-AF04-35E1-8D1ED738D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422144"/>
            <a:ext cx="7943850" cy="538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7866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E6F78-502B-B1CF-BD98-4E060807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0613-C1F7-E342-4144-65539149B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690688"/>
            <a:ext cx="7505700" cy="4802187"/>
          </a:xfrm>
        </p:spPr>
        <p:txBody>
          <a:bodyPr>
            <a:normAutofit/>
          </a:bodyPr>
          <a:lstStyle/>
          <a:p>
            <a:r>
              <a:rPr lang="en-US" dirty="0"/>
              <a:t>Function: To store energy in the magnetic field created by current flowing in a wire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Called </a:t>
            </a:r>
            <a:r>
              <a:rPr lang="en-US" i="1" dirty="0">
                <a:solidFill>
                  <a:srgbClr val="DA3427"/>
                </a:solidFill>
              </a:rPr>
              <a:t>inductance</a:t>
            </a:r>
            <a:r>
              <a:rPr lang="en-US" dirty="0">
                <a:solidFill>
                  <a:schemeClr val="tx1"/>
                </a:solidFill>
              </a:rPr>
              <a:t>, measured in </a:t>
            </a:r>
            <a:r>
              <a:rPr lang="en-US" i="1" dirty="0">
                <a:solidFill>
                  <a:srgbClr val="DA3427"/>
                </a:solidFill>
              </a:rPr>
              <a:t>henrys</a:t>
            </a:r>
            <a:r>
              <a:rPr lang="en-US" dirty="0">
                <a:solidFill>
                  <a:schemeClr val="tx1"/>
                </a:solidFill>
              </a:rPr>
              <a:t> (H)</a:t>
            </a:r>
          </a:p>
          <a:p>
            <a:r>
              <a:rPr lang="en-US" dirty="0">
                <a:solidFill>
                  <a:schemeClr val="tx1"/>
                </a:solidFill>
              </a:rPr>
              <a:t>Made from wire wound in a coil, sometimes around a core of magnetic material that concentrates the magnetic energy </a:t>
            </a:r>
          </a:p>
          <a:p>
            <a:r>
              <a:rPr lang="en-US" dirty="0">
                <a:solidFill>
                  <a:schemeClr val="tx1"/>
                </a:solidFill>
              </a:rPr>
              <a:t>Schematic</a:t>
            </a:r>
          </a:p>
          <a:p>
            <a:r>
              <a:rPr lang="en-US" dirty="0">
                <a:solidFill>
                  <a:schemeClr val="tx1"/>
                </a:solidFill>
              </a:rPr>
              <a:t>Picture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0CFC59-C810-A3B0-E91C-1AEB1F39BFDD}"/>
              </a:ext>
            </a:extLst>
          </p:cNvPr>
          <p:cNvGrpSpPr/>
          <p:nvPr/>
        </p:nvGrpSpPr>
        <p:grpSpPr>
          <a:xfrm>
            <a:off x="8720137" y="1414530"/>
            <a:ext cx="2786063" cy="2833620"/>
            <a:chOff x="9234487" y="1300230"/>
            <a:chExt cx="2786063" cy="2833620"/>
          </a:xfrm>
        </p:grpSpPr>
        <p:pic>
          <p:nvPicPr>
            <p:cNvPr id="4" name="Picture 38" descr="inductor_symbols.jpg copy.jpg">
              <a:extLst>
                <a:ext uri="{FF2B5EF4-FFF2-40B4-BE49-F238E27FC236}">
                  <a16:creationId xmlns:a16="http://schemas.microsoft.com/office/drawing/2014/main" id="{FD9BC483-3D8E-50D5-0CE4-E8548907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9979819" y="554899"/>
              <a:ext cx="1143000" cy="2633663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</p:pic>
        <p:pic>
          <p:nvPicPr>
            <p:cNvPr id="5" name="Picture 39" descr="variableinductor_symbols.jpg copy.jpg">
              <a:extLst>
                <a:ext uri="{FF2B5EF4-FFF2-40B4-BE49-F238E27FC236}">
                  <a16:creationId xmlns:a16="http://schemas.microsoft.com/office/drawing/2014/main" id="{127F5C3D-52E0-8190-85EB-9D08154AF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10006013" y="1566862"/>
              <a:ext cx="1125538" cy="259873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1E2492C-B86F-A85C-83FF-6A786691BF96}"/>
                </a:ext>
              </a:extLst>
            </p:cNvPr>
            <p:cNvSpPr txBox="1"/>
            <p:nvPr/>
          </p:nvSpPr>
          <p:spPr>
            <a:xfrm>
              <a:off x="9879013" y="3378336"/>
              <a:ext cx="18176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Schematic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7EBD7F5-B9EA-3945-30E3-872A8EE4BCA4}"/>
                </a:ext>
              </a:extLst>
            </p:cNvPr>
            <p:cNvSpPr/>
            <p:nvPr/>
          </p:nvSpPr>
          <p:spPr>
            <a:xfrm>
              <a:off x="9234487" y="1300230"/>
              <a:ext cx="2786063" cy="2833620"/>
            </a:xfrm>
            <a:prstGeom prst="rect">
              <a:avLst/>
            </a:prstGeom>
            <a:noFill/>
            <a:ln>
              <a:solidFill>
                <a:srgbClr val="1418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552BE1-C7BC-AEC6-51E2-6ACCE45BEA62}"/>
              </a:ext>
            </a:extLst>
          </p:cNvPr>
          <p:cNvGrpSpPr/>
          <p:nvPr/>
        </p:nvGrpSpPr>
        <p:grpSpPr>
          <a:xfrm>
            <a:off x="6572252" y="4546531"/>
            <a:ext cx="4267200" cy="1981200"/>
            <a:chOff x="7086600" y="4663618"/>
            <a:chExt cx="4267200" cy="1981200"/>
          </a:xfrm>
        </p:grpSpPr>
        <p:pic>
          <p:nvPicPr>
            <p:cNvPr id="9" name="Picture 8" descr="INDUCTOR 1.jpg">
              <a:extLst>
                <a:ext uri="{FF2B5EF4-FFF2-40B4-BE49-F238E27FC236}">
                  <a16:creationId xmlns:a16="http://schemas.microsoft.com/office/drawing/2014/main" id="{CA61052F-E994-B43A-11ED-95CC840CE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4663618"/>
              <a:ext cx="2108200" cy="1981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Unknown-1.jpeg">
              <a:extLst>
                <a:ext uri="{FF2B5EF4-FFF2-40B4-BE49-F238E27FC236}">
                  <a16:creationId xmlns:a16="http://schemas.microsoft.com/office/drawing/2014/main" id="{68C1349A-A1CC-04B3-665E-21EA16880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2600" y="4663618"/>
              <a:ext cx="1981200" cy="1981200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0855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288B4-B356-764E-1F40-CB58DD010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E74BE-D024-7568-1869-133B365D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825625"/>
            <a:ext cx="6000750" cy="4667250"/>
          </a:xfrm>
        </p:spPr>
        <p:txBody>
          <a:bodyPr>
            <a:normAutofit/>
          </a:bodyPr>
          <a:lstStyle/>
          <a:p>
            <a:r>
              <a:rPr lang="en-US" dirty="0"/>
              <a:t>All three types of basic components are also available as adjustable or variable models</a:t>
            </a:r>
          </a:p>
          <a:p>
            <a:r>
              <a:rPr lang="en-US" dirty="0"/>
              <a:t>A variable resistor is also called a </a:t>
            </a:r>
            <a:r>
              <a:rPr lang="en-US" i="1" dirty="0">
                <a:solidFill>
                  <a:srgbClr val="DA3427"/>
                </a:solidFill>
              </a:rPr>
              <a:t>potentiometer</a:t>
            </a:r>
            <a:r>
              <a:rPr lang="en-US" dirty="0"/>
              <a:t>, frequently used to adjust voltage or potential, such as for a volume control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F635E-2EC2-AF28-C593-A05970399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300" y="1445322"/>
            <a:ext cx="5614700" cy="396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4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2C3D2-D459-CE6D-58EC-DFC6FCA81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C3F9-2B15-3A72-2996-40C33888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37" y="1690688"/>
            <a:ext cx="6465590" cy="4802187"/>
          </a:xfrm>
        </p:spPr>
        <p:txBody>
          <a:bodyPr>
            <a:normAutofit/>
          </a:bodyPr>
          <a:lstStyle/>
          <a:p>
            <a:r>
              <a:rPr lang="en-US" dirty="0"/>
              <a:t>Made from two or more inductors that share their stored energy</a:t>
            </a:r>
          </a:p>
          <a:p>
            <a:r>
              <a:rPr lang="en-US" dirty="0"/>
              <a:t>Allows energy to be transferred from one inductor to another while changing the combination of voltage and current</a:t>
            </a:r>
          </a:p>
          <a:p>
            <a:r>
              <a:rPr lang="en-US" dirty="0"/>
              <a:t>Example: A transformer is used to transfer energy from household 120 V AC voltage to a lower voltage for other uses such as in electronic equipment</a:t>
            </a:r>
          </a:p>
        </p:txBody>
      </p:sp>
      <p:pic>
        <p:nvPicPr>
          <p:cNvPr id="4" name="Picture 40" descr="RANSFORMER 1.jpg">
            <a:extLst>
              <a:ext uri="{FF2B5EF4-FFF2-40B4-BE49-F238E27FC236}">
                <a16:creationId xmlns:a16="http://schemas.microsoft.com/office/drawing/2014/main" id="{003354A1-22D6-398E-4B63-64552246A9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6000" contrast="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13" y="3989394"/>
            <a:ext cx="2751137" cy="2606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0FCDA34-ECF0-5F21-3B4A-66E24B60241B}"/>
              </a:ext>
            </a:extLst>
          </p:cNvPr>
          <p:cNvGrpSpPr/>
          <p:nvPr/>
        </p:nvGrpSpPr>
        <p:grpSpPr>
          <a:xfrm>
            <a:off x="9151939" y="1027906"/>
            <a:ext cx="2613025" cy="2614613"/>
            <a:chOff x="11839575" y="3048000"/>
            <a:chExt cx="2613025" cy="26146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073090-A353-DD1A-A9EB-30166D1BEB09}"/>
                </a:ext>
              </a:extLst>
            </p:cNvPr>
            <p:cNvSpPr/>
            <p:nvPr/>
          </p:nvSpPr>
          <p:spPr>
            <a:xfrm>
              <a:off x="11839575" y="3048000"/>
              <a:ext cx="2613025" cy="261461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7" name="Group 47">
              <a:extLst>
                <a:ext uri="{FF2B5EF4-FFF2-40B4-BE49-F238E27FC236}">
                  <a16:creationId xmlns:a16="http://schemas.microsoft.com/office/drawing/2014/main" id="{FF03FDBF-6FFE-764C-14F5-F10D3EA3E47B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13246774" y="4077022"/>
              <a:ext cx="1159211" cy="318630"/>
              <a:chOff x="2689" y="2353"/>
              <a:chExt cx="1022" cy="203"/>
            </a:xfrm>
          </p:grpSpPr>
          <p:sp>
            <p:nvSpPr>
              <p:cNvPr id="24" name="Arc 48">
                <a:extLst>
                  <a:ext uri="{FF2B5EF4-FFF2-40B4-BE49-F238E27FC236}">
                    <a16:creationId xmlns:a16="http://schemas.microsoft.com/office/drawing/2014/main" id="{8D2C84A8-C38B-D1F2-499F-EE015FFCB91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52" y="2296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5" name="Arc 49">
                <a:extLst>
                  <a:ext uri="{FF2B5EF4-FFF2-40B4-BE49-F238E27FC236}">
                    <a16:creationId xmlns:a16="http://schemas.microsoft.com/office/drawing/2014/main" id="{318A197E-1C2B-C95E-5534-55F9BFC55C4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07" y="2296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6" name="Arc 50">
                <a:extLst>
                  <a:ext uri="{FF2B5EF4-FFF2-40B4-BE49-F238E27FC236}">
                    <a16:creationId xmlns:a16="http://schemas.microsoft.com/office/drawing/2014/main" id="{7070A607-E46E-3DA4-DC16-FA1FE72CE28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62" y="2293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7" name="Arc 51">
                <a:extLst>
                  <a:ext uri="{FF2B5EF4-FFF2-40B4-BE49-F238E27FC236}">
                    <a16:creationId xmlns:a16="http://schemas.microsoft.com/office/drawing/2014/main" id="{3A6E2A4B-920A-A7E0-05F3-32B4678B98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17" y="2290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8" name="Line 52">
                <a:extLst>
                  <a:ext uri="{FF2B5EF4-FFF2-40B4-BE49-F238E27FC236}">
                    <a16:creationId xmlns:a16="http://schemas.microsoft.com/office/drawing/2014/main" id="{215A3840-0B7D-C932-1583-44D899E963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9" name="Line 53">
                <a:extLst>
                  <a:ext uri="{FF2B5EF4-FFF2-40B4-BE49-F238E27FC236}">
                    <a16:creationId xmlns:a16="http://schemas.microsoft.com/office/drawing/2014/main" id="{888EF946-08DE-ED84-820D-3B026D05D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0" name="Line 54">
                <a:extLst>
                  <a:ext uri="{FF2B5EF4-FFF2-40B4-BE49-F238E27FC236}">
                    <a16:creationId xmlns:a16="http://schemas.microsoft.com/office/drawing/2014/main" id="{84750ACD-E431-B506-D2F4-240414170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1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1" name="Line 55">
                <a:extLst>
                  <a:ext uri="{FF2B5EF4-FFF2-40B4-BE49-F238E27FC236}">
                    <a16:creationId xmlns:a16="http://schemas.microsoft.com/office/drawing/2014/main" id="{E6382BD2-73FD-BADB-E94F-D94A1E8BE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2" name="Line 56">
                <a:extLst>
                  <a:ext uri="{FF2B5EF4-FFF2-40B4-BE49-F238E27FC236}">
                    <a16:creationId xmlns:a16="http://schemas.microsoft.com/office/drawing/2014/main" id="{4E2AFE20-903E-438C-233E-2A324E448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" name="Line 57">
              <a:extLst>
                <a:ext uri="{FF2B5EF4-FFF2-40B4-BE49-F238E27FC236}">
                  <a16:creationId xmlns:a16="http://schemas.microsoft.com/office/drawing/2014/main" id="{69B227EE-6388-45FB-EF0A-1A862B55D1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3751671" y="5016271"/>
              <a:ext cx="415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Line 58">
              <a:extLst>
                <a:ext uri="{FF2B5EF4-FFF2-40B4-BE49-F238E27FC236}">
                  <a16:creationId xmlns:a16="http://schemas.microsoft.com/office/drawing/2014/main" id="{D4E2CB10-7386-8B37-5942-D0C39CC543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3748941" y="3453436"/>
              <a:ext cx="415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0" name="Group 60">
              <a:extLst>
                <a:ext uri="{FF2B5EF4-FFF2-40B4-BE49-F238E27FC236}">
                  <a16:creationId xmlns:a16="http://schemas.microsoft.com/office/drawing/2014/main" id="{B1C6BBD3-2E4A-B5E4-C918-A483ADBEF33F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 flipH="1">
              <a:off x="11977565" y="4072697"/>
              <a:ext cx="1159211" cy="318630"/>
              <a:chOff x="2689" y="2353"/>
              <a:chExt cx="1022" cy="203"/>
            </a:xfrm>
          </p:grpSpPr>
          <p:sp>
            <p:nvSpPr>
              <p:cNvPr id="15" name="Arc 61">
                <a:extLst>
                  <a:ext uri="{FF2B5EF4-FFF2-40B4-BE49-F238E27FC236}">
                    <a16:creationId xmlns:a16="http://schemas.microsoft.com/office/drawing/2014/main" id="{4E3D22BE-F9DC-8114-E246-D6A36A48EF7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52" y="2296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6" name="Arc 62">
                <a:extLst>
                  <a:ext uri="{FF2B5EF4-FFF2-40B4-BE49-F238E27FC236}">
                    <a16:creationId xmlns:a16="http://schemas.microsoft.com/office/drawing/2014/main" id="{1D834C22-F7C7-06AF-73E6-F3C529CB0AE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07" y="2296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" name="Arc 63">
                <a:extLst>
                  <a:ext uri="{FF2B5EF4-FFF2-40B4-BE49-F238E27FC236}">
                    <a16:creationId xmlns:a16="http://schemas.microsoft.com/office/drawing/2014/main" id="{A793A34C-3532-4B10-2A32-06C5BC35B7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62" y="2293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8" name="Arc 64">
                <a:extLst>
                  <a:ext uri="{FF2B5EF4-FFF2-40B4-BE49-F238E27FC236}">
                    <a16:creationId xmlns:a16="http://schemas.microsoft.com/office/drawing/2014/main" id="{C2E9A6F2-7120-E75A-BB70-A2FD0A2F8E8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17" y="2290"/>
                <a:ext cx="130" cy="256"/>
              </a:xfrm>
              <a:custGeom>
                <a:avLst/>
                <a:gdLst>
                  <a:gd name="T0" fmla="*/ 0 w 22022"/>
                  <a:gd name="T1" fmla="*/ 0 h 43200"/>
                  <a:gd name="T2" fmla="*/ 0 w 22022"/>
                  <a:gd name="T3" fmla="*/ 0 h 43200"/>
                  <a:gd name="T4" fmla="*/ 0 w 22022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2022"/>
                  <a:gd name="T10" fmla="*/ 0 h 43200"/>
                  <a:gd name="T11" fmla="*/ 22022 w 22022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022" h="43200" fill="none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</a:path>
                  <a:path w="22022" h="43200" stroke="0" extrusionOk="0">
                    <a:moveTo>
                      <a:pt x="421" y="0"/>
                    </a:moveTo>
                    <a:cubicBezTo>
                      <a:pt x="12351" y="0"/>
                      <a:pt x="22022" y="9670"/>
                      <a:pt x="22022" y="21600"/>
                    </a:cubicBezTo>
                    <a:cubicBezTo>
                      <a:pt x="22022" y="33529"/>
                      <a:pt x="12351" y="43200"/>
                      <a:pt x="422" y="43200"/>
                    </a:cubicBezTo>
                    <a:cubicBezTo>
                      <a:pt x="281" y="43200"/>
                      <a:pt x="140" y="43198"/>
                      <a:pt x="0" y="43195"/>
                    </a:cubicBezTo>
                    <a:lnTo>
                      <a:pt x="422" y="21600"/>
                    </a:lnTo>
                    <a:lnTo>
                      <a:pt x="42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Line 65">
                <a:extLst>
                  <a:ext uri="{FF2B5EF4-FFF2-40B4-BE49-F238E27FC236}">
                    <a16:creationId xmlns:a16="http://schemas.microsoft.com/office/drawing/2014/main" id="{BC455C6B-6AD0-95E0-727C-220A68C50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1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Line 66">
                <a:extLst>
                  <a:ext uri="{FF2B5EF4-FFF2-40B4-BE49-F238E27FC236}">
                    <a16:creationId xmlns:a16="http://schemas.microsoft.com/office/drawing/2014/main" id="{FC8D331A-A7B7-5713-057A-A68F3CF5D3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Line 67">
                <a:extLst>
                  <a:ext uri="{FF2B5EF4-FFF2-40B4-BE49-F238E27FC236}">
                    <a16:creationId xmlns:a16="http://schemas.microsoft.com/office/drawing/2014/main" id="{3F70DF54-4CB0-4477-7172-5EF04FB2C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01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Line 68">
                <a:extLst>
                  <a:ext uri="{FF2B5EF4-FFF2-40B4-BE49-F238E27FC236}">
                    <a16:creationId xmlns:a16="http://schemas.microsoft.com/office/drawing/2014/main" id="{1AB06BA3-4C3F-40CF-DDFB-0619232F8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Line 69">
                <a:extLst>
                  <a:ext uri="{FF2B5EF4-FFF2-40B4-BE49-F238E27FC236}">
                    <a16:creationId xmlns:a16="http://schemas.microsoft.com/office/drawing/2014/main" id="{509FB405-D0AD-04E7-1511-3229C487A1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" y="2472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1" name="Line 70">
              <a:extLst>
                <a:ext uri="{FF2B5EF4-FFF2-40B4-BE49-F238E27FC236}">
                  <a16:creationId xmlns:a16="http://schemas.microsoft.com/office/drawing/2014/main" id="{ECFB9722-3C61-0730-C6FE-C6CC3BC3510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187580" y="5050180"/>
              <a:ext cx="415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" name="Line 71">
              <a:extLst>
                <a:ext uri="{FF2B5EF4-FFF2-40B4-BE49-F238E27FC236}">
                  <a16:creationId xmlns:a16="http://schemas.microsoft.com/office/drawing/2014/main" id="{2DB2DAB1-B5F9-EEB8-C27B-E3A79CD3A72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12200708" y="3449111"/>
              <a:ext cx="415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" name="Line 72">
              <a:extLst>
                <a:ext uri="{FF2B5EF4-FFF2-40B4-BE49-F238E27FC236}">
                  <a16:creationId xmlns:a16="http://schemas.microsoft.com/office/drawing/2014/main" id="{300ED160-9B87-DFC0-19C3-2192175707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92674" y="3585362"/>
              <a:ext cx="0" cy="1185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73">
              <a:extLst>
                <a:ext uri="{FF2B5EF4-FFF2-40B4-BE49-F238E27FC236}">
                  <a16:creationId xmlns:a16="http://schemas.microsoft.com/office/drawing/2014/main" id="{76D5C1C6-3112-DCC3-D825-E960DE0B5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95286" y="3585362"/>
              <a:ext cx="0" cy="1185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02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35697054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describes the ability to store energy in an electric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Inductance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Tolerance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T5C01 D 3-8</a:t>
            </a:r>
          </a:p>
        </p:txBody>
      </p:sp>
    </p:spTree>
    <p:extLst>
      <p:ext uri="{BB962C8B-B14F-4D97-AF65-F5344CB8AC3E}">
        <p14:creationId xmlns:p14="http://schemas.microsoft.com/office/powerpoint/2010/main" val="36307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unit of capacitance?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farad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ohm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volt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henry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T5C02 A 3-8</a:t>
            </a:r>
          </a:p>
        </p:txBody>
      </p:sp>
    </p:spTree>
    <p:extLst>
      <p:ext uri="{BB962C8B-B14F-4D97-AF65-F5344CB8AC3E}">
        <p14:creationId xmlns:p14="http://schemas.microsoft.com/office/powerpoint/2010/main" val="29925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500279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describes the ability to store energy in a magnetic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Admittance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Inductance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T5C03 D 3-8</a:t>
            </a:r>
          </a:p>
        </p:txBody>
      </p:sp>
    </p:spTree>
    <p:extLst>
      <p:ext uri="{BB962C8B-B14F-4D97-AF65-F5344CB8AC3E}">
        <p14:creationId xmlns:p14="http://schemas.microsoft.com/office/powerpoint/2010/main" val="7337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unit of inductance?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coulomb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farad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henry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T5C04 C 3-8</a:t>
            </a:r>
          </a:p>
        </p:txBody>
      </p:sp>
    </p:spTree>
    <p:extLst>
      <p:ext uri="{BB962C8B-B14F-4D97-AF65-F5344CB8AC3E}">
        <p14:creationId xmlns:p14="http://schemas.microsoft.com/office/powerpoint/2010/main" val="43076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electrical component opposes the flow of current in a DC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Inductor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Inverter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Transformer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T6A01 B 3-8</a:t>
            </a:r>
          </a:p>
        </p:txBody>
      </p:sp>
    </p:spTree>
    <p:extLst>
      <p:ext uri="{BB962C8B-B14F-4D97-AF65-F5344CB8AC3E}">
        <p14:creationId xmlns:p14="http://schemas.microsoft.com/office/powerpoint/2010/main" val="36368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type of component is often used as an adjustable volume control?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Fixed 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Power 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Potentiometer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Transformer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T6A02 C 3-8</a:t>
            </a:r>
          </a:p>
        </p:txBody>
      </p:sp>
    </p:spTree>
    <p:extLst>
      <p:ext uri="{BB962C8B-B14F-4D97-AF65-F5344CB8AC3E}">
        <p14:creationId xmlns:p14="http://schemas.microsoft.com/office/powerpoint/2010/main" val="680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electrical parameter is controlled by a potentiometer?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Inductance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Field strength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T6A03 B 3-8</a:t>
            </a:r>
          </a:p>
        </p:txBody>
      </p:sp>
    </p:spTree>
    <p:extLst>
      <p:ext uri="{BB962C8B-B14F-4D97-AF65-F5344CB8AC3E}">
        <p14:creationId xmlns:p14="http://schemas.microsoft.com/office/powerpoint/2010/main" val="143251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electrical component stores energy in an electric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Varistor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Inductor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Diode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T6A04 B 3-8</a:t>
            </a:r>
          </a:p>
        </p:txBody>
      </p:sp>
    </p:spTree>
    <p:extLst>
      <p:ext uri="{BB962C8B-B14F-4D97-AF65-F5344CB8AC3E}">
        <p14:creationId xmlns:p14="http://schemas.microsoft.com/office/powerpoint/2010/main" val="384412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type of electrical component consists of conductive surfaces separated by an insulator?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Potentiometer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Oscillator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Capacitor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T6A05 D 3-8</a:t>
            </a:r>
          </a:p>
        </p:txBody>
      </p:sp>
    </p:spTree>
    <p:extLst>
      <p:ext uri="{BB962C8B-B14F-4D97-AF65-F5344CB8AC3E}">
        <p14:creationId xmlns:p14="http://schemas.microsoft.com/office/powerpoint/2010/main" val="10700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type of electrical component stores energy in a magnetic field?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Varistor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Inductor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Diode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T6A06 C 3-8</a:t>
            </a:r>
          </a:p>
        </p:txBody>
      </p:sp>
    </p:spTree>
    <p:extLst>
      <p:ext uri="{BB962C8B-B14F-4D97-AF65-F5344CB8AC3E}">
        <p14:creationId xmlns:p14="http://schemas.microsoft.com/office/powerpoint/2010/main" val="237176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electrical component is typically constructed as a coil of wire?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Switch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Diode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Inductor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T6A07 D 3-8</a:t>
            </a:r>
          </a:p>
        </p:txBody>
      </p:sp>
    </p:spTree>
    <p:extLst>
      <p:ext uri="{BB962C8B-B14F-4D97-AF65-F5344CB8AC3E}">
        <p14:creationId xmlns:p14="http://schemas.microsoft.com/office/powerpoint/2010/main" val="139452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component changes 120 V AC power to a lower AC voltage for other uses?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s-ES" dirty="0"/>
              <a:t>Variable capacitor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Transformer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Transistor</a:t>
            </a:r>
          </a:p>
          <a:p>
            <a:pPr marL="514350" indent="-514350">
              <a:buFont typeface="+mj-lt"/>
              <a:buAutoNum type="alphaUcPeriod"/>
            </a:pPr>
            <a:r>
              <a:rPr lang="es-ES" dirty="0"/>
              <a:t>Diode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T6D06 B 3-8</a:t>
            </a:r>
          </a:p>
        </p:txBody>
      </p:sp>
    </p:spTree>
    <p:extLst>
      <p:ext uri="{BB962C8B-B14F-4D97-AF65-F5344CB8AC3E}">
        <p14:creationId xmlns:p14="http://schemas.microsoft.com/office/powerpoint/2010/main" val="260995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Electrical current is measured in which of the following units?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Volts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Watts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Ohms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Amperes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T5A01 D 3-1</a:t>
            </a:r>
          </a:p>
        </p:txBody>
      </p:sp>
    </p:spTree>
    <p:extLst>
      <p:ext uri="{BB962C8B-B14F-4D97-AF65-F5344CB8AC3E}">
        <p14:creationId xmlns:p14="http://schemas.microsoft.com/office/powerpoint/2010/main" val="211449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0AA88-A93B-1BE7-3C0B-9414E6FD0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Reactance and Impedance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345E5-F390-159B-DFD9-04B46CE6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resistor, AC voltages and currents are exactly in step, or </a:t>
            </a:r>
            <a:r>
              <a:rPr lang="en-US" i="1" dirty="0">
                <a:solidFill>
                  <a:srgbClr val="DA3427"/>
                </a:solidFill>
              </a:rPr>
              <a:t>in phase</a:t>
            </a:r>
          </a:p>
          <a:p>
            <a:r>
              <a:rPr lang="en-US" dirty="0"/>
              <a:t>In capacitors and inductors, voltage and current have a </a:t>
            </a:r>
            <a:r>
              <a:rPr lang="en-US" i="1" dirty="0">
                <a:solidFill>
                  <a:srgbClr val="DA3427"/>
                </a:solidFill>
              </a:rPr>
              <a:t>phase difference</a:t>
            </a:r>
          </a:p>
          <a:p>
            <a:r>
              <a:rPr lang="en-US" dirty="0"/>
              <a:t>Capacitors and inductors store energy, rather than dissipating it like resistors</a:t>
            </a:r>
          </a:p>
          <a:p>
            <a:r>
              <a:rPr lang="en-US" dirty="0"/>
              <a:t>Energy storage creates an effect called </a:t>
            </a:r>
            <a:r>
              <a:rPr lang="en-US" i="1" dirty="0">
                <a:solidFill>
                  <a:srgbClr val="DA3427"/>
                </a:solidFill>
              </a:rPr>
              <a:t>reactance</a:t>
            </a:r>
            <a:r>
              <a:rPr lang="en-US" dirty="0"/>
              <a:t> (symbol </a:t>
            </a:r>
            <a:r>
              <a:rPr lang="en-US" i="1" dirty="0">
                <a:solidFill>
                  <a:srgbClr val="DA3427"/>
                </a:solidFill>
              </a:rPr>
              <a:t>X</a:t>
            </a:r>
            <a:r>
              <a:rPr lang="en-US" dirty="0"/>
              <a:t>) that acts like a resistance in opposing the flow of AC current</a:t>
            </a:r>
          </a:p>
          <a:p>
            <a:pPr lvl="1"/>
            <a:r>
              <a:rPr lang="en-US" dirty="0"/>
              <a:t>Capacitors create capacitive reactance (</a:t>
            </a:r>
            <a:r>
              <a:rPr lang="en-US" i="1" dirty="0">
                <a:solidFill>
                  <a:srgbClr val="DA3427"/>
                </a:solidFill>
              </a:rPr>
              <a:t>X</a:t>
            </a:r>
            <a:r>
              <a:rPr lang="en-US" i="1" baseline="-25000" dirty="0">
                <a:solidFill>
                  <a:srgbClr val="DA3427"/>
                </a:solidFill>
              </a:rPr>
              <a:t>C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Inductors create inductive reactance (</a:t>
            </a:r>
            <a:r>
              <a:rPr lang="en-US" i="1" dirty="0">
                <a:solidFill>
                  <a:srgbClr val="DA3427"/>
                </a:solidFill>
              </a:rPr>
              <a:t>X</a:t>
            </a:r>
            <a:r>
              <a:rPr lang="en-US" i="1" baseline="-25000" dirty="0">
                <a:solidFill>
                  <a:srgbClr val="DA3427"/>
                </a:solidFill>
              </a:rPr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The effects of each are complementary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3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B6079-21E1-F77C-AF6A-77E9DD82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Reactance and Impedance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A48D-78F6-CB5E-A5A0-E0C3DBBD5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combination of </a:t>
            </a:r>
            <a:r>
              <a:rPr lang="en-US" i="1" dirty="0">
                <a:solidFill>
                  <a:srgbClr val="DA3427"/>
                </a:solidFill>
              </a:rPr>
              <a:t>resistance</a:t>
            </a:r>
            <a:r>
              <a:rPr lang="en-US" dirty="0"/>
              <a:t> (R) and </a:t>
            </a:r>
            <a:r>
              <a:rPr lang="en-US" i="1" dirty="0">
                <a:solidFill>
                  <a:srgbClr val="DA3427"/>
                </a:solidFill>
              </a:rPr>
              <a:t>reactance</a:t>
            </a:r>
            <a:r>
              <a:rPr lang="en-US" dirty="0"/>
              <a:t> (X) is called </a:t>
            </a:r>
            <a:r>
              <a:rPr lang="en-US" i="1" dirty="0">
                <a:solidFill>
                  <a:srgbClr val="0000FF"/>
                </a:solidFill>
              </a:rPr>
              <a:t>impedance</a:t>
            </a:r>
            <a:r>
              <a:rPr lang="en-US" dirty="0"/>
              <a:t>, represented by the symbol Z</a:t>
            </a:r>
          </a:p>
          <a:p>
            <a:r>
              <a:rPr lang="en-US" dirty="0"/>
              <a:t>Impedance represents a circuit’s </a:t>
            </a:r>
            <a:r>
              <a:rPr lang="en-US" i="1" dirty="0">
                <a:solidFill>
                  <a:srgbClr val="DA3427"/>
                </a:solidFill>
              </a:rPr>
              <a:t>opposition</a:t>
            </a:r>
            <a:r>
              <a:rPr lang="en-US" dirty="0"/>
              <a:t> to both AC and DC currents</a:t>
            </a:r>
          </a:p>
          <a:p>
            <a:r>
              <a:rPr lang="en-US" dirty="0"/>
              <a:t>Radio circuits almost always have both resistance and reactance, so impedance is often used as a general term to mean the circuit’s opposition to AC current flow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00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44784766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unit of impedance?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volt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ampere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coulomb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ohm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T5C05 D 3-10</a:t>
            </a:r>
          </a:p>
        </p:txBody>
      </p:sp>
    </p:spTree>
    <p:extLst>
      <p:ext uri="{BB962C8B-B14F-4D97-AF65-F5344CB8AC3E}">
        <p14:creationId xmlns:p14="http://schemas.microsoft.com/office/powerpoint/2010/main" val="23901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impedance?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The opposition to AC current flow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inverse of 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Q or Quality Factor of a component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The power handling capability of a component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DA3427"/>
                </a:solidFill>
              </a:rPr>
              <a:t>T5C12 A 3-10</a:t>
            </a:r>
            <a:endParaRPr lang="en-US" sz="2400" b="1" dirty="0">
              <a:solidFill>
                <a:srgbClr val="DA3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63D6-2F4F-E84F-113A-47132953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F4739-2AC1-DCDD-449E-80C18A62E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Circuits that contain both a capacitor and an inductor are called </a:t>
            </a:r>
            <a:r>
              <a:rPr lang="en-US" i="1" dirty="0">
                <a:solidFill>
                  <a:srgbClr val="DA3427"/>
                </a:solidFill>
              </a:rPr>
              <a:t>resonant </a:t>
            </a:r>
            <a:r>
              <a:rPr lang="en-US" dirty="0">
                <a:solidFill>
                  <a:schemeClr val="tx1"/>
                </a:solidFill>
              </a:rPr>
              <a:t>circuits</a:t>
            </a:r>
            <a:r>
              <a:rPr lang="en-US" i="1" dirty="0">
                <a:solidFill>
                  <a:srgbClr val="DA3427"/>
                </a:solidFill>
              </a:rPr>
              <a:t> </a:t>
            </a:r>
            <a:r>
              <a:rPr lang="en-US" dirty="0"/>
              <a:t>or </a:t>
            </a:r>
            <a:r>
              <a:rPr lang="en-US" i="1" dirty="0">
                <a:solidFill>
                  <a:srgbClr val="DA3427"/>
                </a:solidFill>
              </a:rPr>
              <a:t>tuned</a:t>
            </a:r>
            <a:r>
              <a:rPr lang="en-US" dirty="0"/>
              <a:t> circuits</a:t>
            </a:r>
          </a:p>
          <a:p>
            <a:r>
              <a:rPr lang="en-US" dirty="0"/>
              <a:t>A component’s reactance depends on frequency</a:t>
            </a:r>
          </a:p>
          <a:p>
            <a:pPr lvl="1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L</a:t>
            </a:r>
            <a:r>
              <a:rPr lang="en-US" dirty="0"/>
              <a:t> increases with frequency while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C</a:t>
            </a:r>
            <a:r>
              <a:rPr lang="en-US" dirty="0"/>
              <a:t> decreases</a:t>
            </a:r>
          </a:p>
          <a:p>
            <a:r>
              <a:rPr lang="en-US" dirty="0"/>
              <a:t>At the frequency for which a circuit’s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L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C</a:t>
            </a:r>
            <a:r>
              <a:rPr lang="en-US" dirty="0"/>
              <a:t> are </a:t>
            </a:r>
            <a:r>
              <a:rPr lang="en-US" i="1" dirty="0">
                <a:solidFill>
                  <a:srgbClr val="0000FF"/>
                </a:solidFill>
              </a:rPr>
              <a:t>equal</a:t>
            </a:r>
            <a:r>
              <a:rPr lang="en-US" dirty="0"/>
              <a:t>, their effects cancel</a:t>
            </a:r>
          </a:p>
          <a:p>
            <a:pPr lvl="1"/>
            <a:r>
              <a:rPr lang="en-US" dirty="0"/>
              <a:t>This is the circuit’s </a:t>
            </a:r>
            <a:r>
              <a:rPr lang="en-US" i="1" dirty="0">
                <a:solidFill>
                  <a:srgbClr val="0000FF"/>
                </a:solidFill>
              </a:rPr>
              <a:t>resonant frequency</a:t>
            </a:r>
          </a:p>
          <a:p>
            <a:r>
              <a:rPr lang="en-US" dirty="0"/>
              <a:t>At </a:t>
            </a:r>
            <a:r>
              <a:rPr lang="en-US" i="1" dirty="0">
                <a:solidFill>
                  <a:srgbClr val="0000FF"/>
                </a:solidFill>
              </a:rPr>
              <a:t>resonance</a:t>
            </a:r>
            <a:r>
              <a:rPr lang="en-US" dirty="0"/>
              <a:t>, a circuit has </a:t>
            </a:r>
            <a:r>
              <a:rPr lang="en-US" i="1" dirty="0">
                <a:solidFill>
                  <a:srgbClr val="0000FF"/>
                </a:solidFill>
              </a:rPr>
              <a:t>only resistance</a:t>
            </a:r>
            <a:r>
              <a:rPr lang="en-US" dirty="0"/>
              <a:t>, which affects AC and DC current equally</a:t>
            </a:r>
          </a:p>
          <a:p>
            <a:r>
              <a:rPr lang="en-US" dirty="0"/>
              <a:t>A tuned circuit acts as a </a:t>
            </a:r>
            <a:r>
              <a:rPr lang="en-US" i="1" dirty="0">
                <a:solidFill>
                  <a:srgbClr val="DA3427"/>
                </a:solidFill>
              </a:rPr>
              <a:t>filter</a:t>
            </a:r>
            <a:r>
              <a:rPr lang="en-US" dirty="0"/>
              <a:t>, passing or rejecting signals at its resonant frequency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0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67BDF6-7606-0BE3-8103-0949696B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Resonant or Tuned Circuit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2236C-EF5A-1D97-AED3-35CA9EA94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5597235" cy="4351338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>
                <a:solidFill>
                  <a:srgbClr val="DA3427"/>
                </a:solidFill>
              </a:rPr>
              <a:t>Capacitors</a:t>
            </a:r>
            <a:r>
              <a:rPr lang="en-US" dirty="0"/>
              <a:t> and </a:t>
            </a:r>
            <a:r>
              <a:rPr lang="en-US" i="1" dirty="0">
                <a:solidFill>
                  <a:srgbClr val="DA3427"/>
                </a:solidFill>
              </a:rPr>
              <a:t>inductors</a:t>
            </a:r>
            <a:r>
              <a:rPr lang="en-US" dirty="0"/>
              <a:t> connected together create a tuned circuit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L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X</a:t>
            </a:r>
            <a:r>
              <a:rPr lang="en-US" baseline="-25000" dirty="0">
                <a:solidFill>
                  <a:srgbClr val="0000FF"/>
                </a:solidFill>
              </a:rPr>
              <a:t>C</a:t>
            </a:r>
            <a:r>
              <a:rPr lang="en-US" dirty="0"/>
              <a:t>  are equal,  the circuit is resonant</a:t>
            </a:r>
          </a:p>
          <a:p>
            <a:r>
              <a:rPr lang="en-US" dirty="0"/>
              <a:t>If </a:t>
            </a:r>
            <a:r>
              <a:rPr lang="en-US" dirty="0">
                <a:solidFill>
                  <a:srgbClr val="0000FF"/>
                </a:solidFill>
              </a:rPr>
              <a:t>C</a:t>
            </a:r>
            <a:r>
              <a:rPr lang="en-US" dirty="0"/>
              <a:t> or </a:t>
            </a:r>
            <a:r>
              <a:rPr lang="en-US" dirty="0">
                <a:solidFill>
                  <a:srgbClr val="0000FF"/>
                </a:solidFill>
              </a:rPr>
              <a:t>L</a:t>
            </a:r>
            <a:r>
              <a:rPr lang="en-US" dirty="0"/>
              <a:t> are adjustable, the resonant frequency can be varied or </a:t>
            </a:r>
            <a:r>
              <a:rPr lang="en-US" i="1" dirty="0">
                <a:solidFill>
                  <a:srgbClr val="DA3427"/>
                </a:solidFill>
              </a:rPr>
              <a:t>tuned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05826A-FAC9-2190-012A-43DE67B2D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296" y="1087654"/>
            <a:ext cx="3582415" cy="25649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46230-60AA-5C22-A760-2DE1FA56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5" y="4001294"/>
            <a:ext cx="3582415" cy="27557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97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48485081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is combined with an inductor to make a resonant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Zener diode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Potentiometer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T6D08 D 3-10</a:t>
            </a:r>
          </a:p>
        </p:txBody>
      </p:sp>
    </p:spTree>
    <p:extLst>
      <p:ext uri="{BB962C8B-B14F-4D97-AF65-F5344CB8AC3E}">
        <p14:creationId xmlns:p14="http://schemas.microsoft.com/office/powerpoint/2010/main" val="55542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of the following is a resonant or tuned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An inductor and a capacitor in series or parallel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linear voltage regulator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resistor circuit used for reducing standing wave ratio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A circuit designed to provide high-fidelity audio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T6D11 A 3-10</a:t>
            </a:r>
          </a:p>
        </p:txBody>
      </p:sp>
    </p:spTree>
    <p:extLst>
      <p:ext uri="{BB962C8B-B14F-4D97-AF65-F5344CB8AC3E}">
        <p14:creationId xmlns:p14="http://schemas.microsoft.com/office/powerpoint/2010/main" val="8102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is the name for the flow of electrons in an electric circuit?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Voltage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Resistance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Capacitance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Current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T5A03 D 3-1</a:t>
            </a:r>
          </a:p>
        </p:txBody>
      </p:sp>
    </p:spTree>
    <p:extLst>
      <p:ext uri="{BB962C8B-B14F-4D97-AF65-F5344CB8AC3E}">
        <p14:creationId xmlns:p14="http://schemas.microsoft.com/office/powerpoint/2010/main" val="342551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D0747-3397-9D13-84E2-E550C9B08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Diodes, Transistors and Integrated Circuits</a:t>
            </a:r>
            <a:br>
              <a:rPr lang="en-US" dirty="0"/>
            </a:br>
            <a:r>
              <a:rPr lang="en-US" sz="3600" i="1" dirty="0"/>
              <a:t>(Semiconductors)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91554-A448-B165-CDE3-9061E6C04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of material like silicon that are “OK” conductors but not as good as metals</a:t>
            </a:r>
          </a:p>
          <a:p>
            <a:r>
              <a:rPr lang="en-US" dirty="0"/>
              <a:t>Impurities added to semiconductors create material with more than usual electrons (</a:t>
            </a:r>
            <a:r>
              <a:rPr lang="en-US" i="1" dirty="0">
                <a:solidFill>
                  <a:srgbClr val="DA3427"/>
                </a:solidFill>
              </a:rPr>
              <a:t>N-type</a:t>
            </a:r>
            <a:r>
              <a:rPr lang="en-US" dirty="0"/>
              <a:t>) and fewer than usual electrons (</a:t>
            </a:r>
            <a:r>
              <a:rPr lang="en-US" i="1" dirty="0">
                <a:solidFill>
                  <a:srgbClr val="DA3427"/>
                </a:solidFill>
              </a:rPr>
              <a:t>P-type</a:t>
            </a:r>
            <a:r>
              <a:rPr lang="en-US" dirty="0"/>
              <a:t>)</a:t>
            </a:r>
          </a:p>
          <a:p>
            <a:r>
              <a:rPr lang="en-US" dirty="0"/>
              <a:t>Structures of N and P material can control current flow through the semiconductor</a:t>
            </a:r>
          </a:p>
          <a:p>
            <a:r>
              <a:rPr lang="en-US" dirty="0"/>
              <a:t>When N- and P-type material are placed in contact with each other, the result is a </a:t>
            </a:r>
            <a:r>
              <a:rPr lang="en-US" i="1" dirty="0">
                <a:solidFill>
                  <a:srgbClr val="DA3427"/>
                </a:solidFill>
              </a:rPr>
              <a:t>PN junction </a:t>
            </a:r>
            <a:r>
              <a:rPr lang="en-US" dirty="0"/>
              <a:t>that conducts better in one direction than the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D241-90E4-29D7-D55D-5769A5E7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FC64C-3CDF-5EC6-CF7D-736F81B25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482436"/>
            <a:ext cx="6079363" cy="5167745"/>
          </a:xfrm>
        </p:spPr>
        <p:txBody>
          <a:bodyPr>
            <a:normAutofit fontScale="92500"/>
          </a:bodyPr>
          <a:lstStyle/>
          <a:p>
            <a:r>
              <a:rPr lang="en-US" dirty="0"/>
              <a:t>Allows current to flow in only one direction</a:t>
            </a:r>
          </a:p>
          <a:p>
            <a:pPr lvl="1"/>
            <a:r>
              <a:rPr lang="en-US" dirty="0"/>
              <a:t>Two electrodes (Anode, Cathode)</a:t>
            </a:r>
          </a:p>
          <a:p>
            <a:pPr lvl="1"/>
            <a:r>
              <a:rPr lang="en-US" dirty="0"/>
              <a:t>AC current is changed to varying pulses of DC (called </a:t>
            </a:r>
            <a:r>
              <a:rPr lang="en-US" i="1" dirty="0">
                <a:solidFill>
                  <a:srgbClr val="0000FF"/>
                </a:solidFill>
              </a:rPr>
              <a:t>rectification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dirty="0"/>
              <a:t>Diodes used to change AC power to DC power are called </a:t>
            </a:r>
            <a:r>
              <a:rPr lang="en-US" i="1" dirty="0">
                <a:solidFill>
                  <a:srgbClr val="0000FF"/>
                </a:solidFill>
              </a:rPr>
              <a:t>rectifiers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(heavy-duty diodes)</a:t>
            </a:r>
            <a:endParaRPr lang="en-US" i="1" dirty="0">
              <a:solidFill>
                <a:srgbClr val="0000FF"/>
              </a:solidFill>
            </a:endParaRPr>
          </a:p>
          <a:p>
            <a:r>
              <a:rPr lang="en-US" dirty="0"/>
              <a:t>Schematic</a:t>
            </a:r>
          </a:p>
          <a:p>
            <a:r>
              <a:rPr lang="en-US" dirty="0"/>
              <a:t>Designator (D or CR)</a:t>
            </a:r>
          </a:p>
          <a:p>
            <a:r>
              <a:rPr lang="en-US" dirty="0"/>
              <a:t>If AC voltage is applied to a diode, the result is a pulsing DC current because current is blocked when the voltage tries to push electrons in the wrong direction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BBB728-FA20-0CBB-36D1-3DCC2605F813}"/>
              </a:ext>
            </a:extLst>
          </p:cNvPr>
          <p:cNvGrpSpPr/>
          <p:nvPr/>
        </p:nvGrpSpPr>
        <p:grpSpPr>
          <a:xfrm>
            <a:off x="7285253" y="1927156"/>
            <a:ext cx="4675909" cy="3656226"/>
            <a:chOff x="10498138" y="4886325"/>
            <a:chExt cx="4183062" cy="326707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61EA0C-3D28-1BFA-06CD-983A824B5CC0}"/>
                </a:ext>
              </a:extLst>
            </p:cNvPr>
            <p:cNvSpPr/>
            <p:nvPr/>
          </p:nvSpPr>
          <p:spPr>
            <a:xfrm>
              <a:off x="10498138" y="4886325"/>
              <a:ext cx="4183062" cy="326707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159">
              <a:extLst>
                <a:ext uri="{FF2B5EF4-FFF2-40B4-BE49-F238E27FC236}">
                  <a16:creationId xmlns:a16="http://schemas.microsoft.com/office/drawing/2014/main" id="{A0EF6C9B-784A-7A2F-E91B-E1F8C2EACDD2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1966575" y="5526088"/>
              <a:ext cx="238125" cy="685800"/>
              <a:chOff x="4368" y="1419"/>
              <a:chExt cx="150" cy="432"/>
            </a:xfrm>
          </p:grpSpPr>
          <p:grpSp>
            <p:nvGrpSpPr>
              <p:cNvPr id="40" name="Group 56">
                <a:extLst>
                  <a:ext uri="{FF2B5EF4-FFF2-40B4-BE49-F238E27FC236}">
                    <a16:creationId xmlns:a16="http://schemas.microsoft.com/office/drawing/2014/main" id="{1EA89660-1C68-8E1A-F73C-A6D8AF4BE1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357" y="1555"/>
                <a:ext cx="182" cy="152"/>
                <a:chOff x="870" y="2240"/>
                <a:chExt cx="182" cy="152"/>
              </a:xfrm>
            </p:grpSpPr>
            <p:grpSp>
              <p:nvGrpSpPr>
                <p:cNvPr id="43" name="Group 57">
                  <a:extLst>
                    <a:ext uri="{FF2B5EF4-FFF2-40B4-BE49-F238E27FC236}">
                      <a16:creationId xmlns:a16="http://schemas.microsoft.com/office/drawing/2014/main" id="{4948A92F-C1B0-D883-0660-43807629E4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5400000">
                  <a:off x="871" y="2241"/>
                  <a:ext cx="150" cy="151"/>
                  <a:chOff x="4578" y="1865"/>
                  <a:chExt cx="150" cy="151"/>
                </a:xfrm>
              </p:grpSpPr>
              <p:sp>
                <p:nvSpPr>
                  <p:cNvPr id="46" name="AutoShape 58">
                    <a:extLst>
                      <a:ext uri="{FF2B5EF4-FFF2-40B4-BE49-F238E27FC236}">
                        <a16:creationId xmlns:a16="http://schemas.microsoft.com/office/drawing/2014/main" id="{326A02F4-7F48-2813-A7B8-899289114E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80" y="1865"/>
                    <a:ext cx="144" cy="1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7" name="Line 59">
                    <a:extLst>
                      <a:ext uri="{FF2B5EF4-FFF2-40B4-BE49-F238E27FC236}">
                        <a16:creationId xmlns:a16="http://schemas.microsoft.com/office/drawing/2014/main" id="{E291C7FB-76D0-B2D5-3F92-FFA9C22149F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78" y="2016"/>
                    <a:ext cx="15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4" name="Line 60">
                  <a:extLst>
                    <a:ext uri="{FF2B5EF4-FFF2-40B4-BE49-F238E27FC236}">
                      <a16:creationId xmlns:a16="http://schemas.microsoft.com/office/drawing/2014/main" id="{EA464F3C-C1F8-F16B-77BD-F5AF0B192E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88" y="2240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45" name="Line 61">
                  <a:extLst>
                    <a:ext uri="{FF2B5EF4-FFF2-40B4-BE49-F238E27FC236}">
                      <a16:creationId xmlns:a16="http://schemas.microsoft.com/office/drawing/2014/main" id="{4063B1A6-57CB-1E32-CB16-EF1BA26104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008" y="2384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41" name="Line 62">
                <a:extLst>
                  <a:ext uri="{FF2B5EF4-FFF2-40B4-BE49-F238E27FC236}">
                    <a16:creationId xmlns:a16="http://schemas.microsoft.com/office/drawing/2014/main" id="{82A32FFA-15CF-05EA-EF86-05C542843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39" y="1419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2" name="Line 63">
                <a:extLst>
                  <a:ext uri="{FF2B5EF4-FFF2-40B4-BE49-F238E27FC236}">
                    <a16:creationId xmlns:a16="http://schemas.microsoft.com/office/drawing/2014/main" id="{8AAEA792-4C4E-91BE-4AE6-B4EE596391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0" y="1707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" name="Group 158">
              <a:extLst>
                <a:ext uri="{FF2B5EF4-FFF2-40B4-BE49-F238E27FC236}">
                  <a16:creationId xmlns:a16="http://schemas.microsoft.com/office/drawing/2014/main" id="{881595F2-9727-326A-2851-2AB1F038698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1964987" y="5027612"/>
              <a:ext cx="238125" cy="679450"/>
              <a:chOff x="3995" y="1422"/>
              <a:chExt cx="150" cy="428"/>
            </a:xfrm>
          </p:grpSpPr>
          <p:grpSp>
            <p:nvGrpSpPr>
              <p:cNvPr id="35" name="Group 151">
                <a:extLst>
                  <a:ext uri="{FF2B5EF4-FFF2-40B4-BE49-F238E27FC236}">
                    <a16:creationId xmlns:a16="http://schemas.microsoft.com/office/drawing/2014/main" id="{87894674-9CCB-9022-EB5F-2E64923A4D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0800000">
                <a:off x="3995" y="1566"/>
                <a:ext cx="150" cy="151"/>
                <a:chOff x="4578" y="1865"/>
                <a:chExt cx="150" cy="151"/>
              </a:xfrm>
            </p:grpSpPr>
            <p:sp>
              <p:nvSpPr>
                <p:cNvPr id="38" name="AutoShape 152">
                  <a:extLst>
                    <a:ext uri="{FF2B5EF4-FFF2-40B4-BE49-F238E27FC236}">
                      <a16:creationId xmlns:a16="http://schemas.microsoft.com/office/drawing/2014/main" id="{6015C203-4DD2-ACDC-F6BC-5157D34384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80" y="1865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" name="Line 153">
                  <a:extLst>
                    <a:ext uri="{FF2B5EF4-FFF2-40B4-BE49-F238E27FC236}">
                      <a16:creationId xmlns:a16="http://schemas.microsoft.com/office/drawing/2014/main" id="{03FD7AA4-9269-7FF1-8069-935911553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8" y="2016"/>
                  <a:ext cx="1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Line 156">
                <a:extLst>
                  <a:ext uri="{FF2B5EF4-FFF2-40B4-BE49-F238E27FC236}">
                    <a16:creationId xmlns:a16="http://schemas.microsoft.com/office/drawing/2014/main" id="{0703933B-B790-B072-0338-ECF705340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7" y="142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7" name="Line 157">
                <a:extLst>
                  <a:ext uri="{FF2B5EF4-FFF2-40B4-BE49-F238E27FC236}">
                    <a16:creationId xmlns:a16="http://schemas.microsoft.com/office/drawing/2014/main" id="{6090468F-DADF-4564-17F6-034129D03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8" y="170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8" name="Group 246">
              <a:extLst>
                <a:ext uri="{FF2B5EF4-FFF2-40B4-BE49-F238E27FC236}">
                  <a16:creationId xmlns:a16="http://schemas.microsoft.com/office/drawing/2014/main" id="{3284DE55-C960-5149-6F6F-9C39DE1A7B26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1794331" y="6484144"/>
              <a:ext cx="592138" cy="679450"/>
              <a:chOff x="3436" y="1430"/>
              <a:chExt cx="373" cy="428"/>
            </a:xfrm>
          </p:grpSpPr>
          <p:grpSp>
            <p:nvGrpSpPr>
              <p:cNvPr id="26" name="Group 237">
                <a:extLst>
                  <a:ext uri="{FF2B5EF4-FFF2-40B4-BE49-F238E27FC236}">
                    <a16:creationId xmlns:a16="http://schemas.microsoft.com/office/drawing/2014/main" id="{E5F764B2-FC4B-B306-E579-00612584EA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59" y="1430"/>
                <a:ext cx="150" cy="428"/>
                <a:chOff x="3995" y="1422"/>
                <a:chExt cx="150" cy="428"/>
              </a:xfrm>
            </p:grpSpPr>
            <p:grpSp>
              <p:nvGrpSpPr>
                <p:cNvPr id="30" name="Group 238">
                  <a:extLst>
                    <a:ext uri="{FF2B5EF4-FFF2-40B4-BE49-F238E27FC236}">
                      <a16:creationId xmlns:a16="http://schemas.microsoft.com/office/drawing/2014/main" id="{57AB4F21-7381-7127-BB4F-521CF5468E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0800000">
                  <a:off x="3995" y="1566"/>
                  <a:ext cx="150" cy="151"/>
                  <a:chOff x="4578" y="1865"/>
                  <a:chExt cx="150" cy="151"/>
                </a:xfrm>
              </p:grpSpPr>
              <p:sp>
                <p:nvSpPr>
                  <p:cNvPr id="33" name="AutoShape 239">
                    <a:extLst>
                      <a:ext uri="{FF2B5EF4-FFF2-40B4-BE49-F238E27FC236}">
                        <a16:creationId xmlns:a16="http://schemas.microsoft.com/office/drawing/2014/main" id="{373C46D8-9B40-9B86-D620-D52E41C8CD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580" y="1865"/>
                    <a:ext cx="144" cy="144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Line 240">
                    <a:extLst>
                      <a:ext uri="{FF2B5EF4-FFF2-40B4-BE49-F238E27FC236}">
                        <a16:creationId xmlns:a16="http://schemas.microsoft.com/office/drawing/2014/main" id="{6596D4BB-1A87-F860-0D0A-CCDB713EC2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78" y="2016"/>
                    <a:ext cx="15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31" name="Line 241">
                  <a:extLst>
                    <a:ext uri="{FF2B5EF4-FFF2-40B4-BE49-F238E27FC236}">
                      <a16:creationId xmlns:a16="http://schemas.microsoft.com/office/drawing/2014/main" id="{85F69206-A7AF-378B-C45A-DA902DC056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67" y="1422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" name="Line 242">
                  <a:extLst>
                    <a:ext uri="{FF2B5EF4-FFF2-40B4-BE49-F238E27FC236}">
                      <a16:creationId xmlns:a16="http://schemas.microsoft.com/office/drawing/2014/main" id="{31E86410-2923-AABA-89EA-C57564132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068" y="170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7" name="Group 245">
                <a:extLst>
                  <a:ext uri="{FF2B5EF4-FFF2-40B4-BE49-F238E27FC236}">
                    <a16:creationId xmlns:a16="http://schemas.microsoft.com/office/drawing/2014/main" id="{002AE776-BE65-66B6-CE74-AD96E61A14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8754142">
                <a:off x="3436" y="1513"/>
                <a:ext cx="252" cy="79"/>
                <a:chOff x="3356" y="1265"/>
                <a:chExt cx="252" cy="79"/>
              </a:xfrm>
            </p:grpSpPr>
            <p:sp>
              <p:nvSpPr>
                <p:cNvPr id="28" name="Freeform 243">
                  <a:extLst>
                    <a:ext uri="{FF2B5EF4-FFF2-40B4-BE49-F238E27FC236}">
                      <a16:creationId xmlns:a16="http://schemas.microsoft.com/office/drawing/2014/main" id="{A860B8CF-D49C-24D3-3C0B-49F7D4AAD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6" y="1297"/>
                  <a:ext cx="172" cy="47"/>
                </a:xfrm>
                <a:custGeom>
                  <a:avLst/>
                  <a:gdLst>
                    <a:gd name="T0" fmla="*/ 0 w 144"/>
                    <a:gd name="T1" fmla="*/ 0 h 36"/>
                    <a:gd name="T2" fmla="*/ 24551 w 144"/>
                    <a:gd name="T3" fmla="*/ 0 h 36"/>
                    <a:gd name="T4" fmla="*/ 10967 w 144"/>
                    <a:gd name="T5" fmla="*/ 139646 h 36"/>
                    <a:gd name="T6" fmla="*/ 35475 w 144"/>
                    <a:gd name="T7" fmla="*/ 13964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36"/>
                    <a:gd name="T14" fmla="*/ 144 w 144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36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44" y="36"/>
                      </a:lnTo>
                      <a:lnTo>
                        <a:pt x="144" y="3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 244">
                  <a:extLst>
                    <a:ext uri="{FF2B5EF4-FFF2-40B4-BE49-F238E27FC236}">
                      <a16:creationId xmlns:a16="http://schemas.microsoft.com/office/drawing/2014/main" id="{2B152FBD-7DBA-49FD-E5EC-9DE1C6FEE3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6" y="1265"/>
                  <a:ext cx="172" cy="47"/>
                </a:xfrm>
                <a:custGeom>
                  <a:avLst/>
                  <a:gdLst>
                    <a:gd name="T0" fmla="*/ 0 w 144"/>
                    <a:gd name="T1" fmla="*/ 0 h 36"/>
                    <a:gd name="T2" fmla="*/ 24551 w 144"/>
                    <a:gd name="T3" fmla="*/ 0 h 36"/>
                    <a:gd name="T4" fmla="*/ 10967 w 144"/>
                    <a:gd name="T5" fmla="*/ 139646 h 36"/>
                    <a:gd name="T6" fmla="*/ 35475 w 144"/>
                    <a:gd name="T7" fmla="*/ 139646 h 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4"/>
                    <a:gd name="T13" fmla="*/ 0 h 36"/>
                    <a:gd name="T14" fmla="*/ 144 w 144"/>
                    <a:gd name="T15" fmla="*/ 36 h 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4" h="36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44" y="36"/>
                      </a:lnTo>
                      <a:lnTo>
                        <a:pt x="144" y="36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417">
              <a:extLst>
                <a:ext uri="{FF2B5EF4-FFF2-40B4-BE49-F238E27FC236}">
                  <a16:creationId xmlns:a16="http://schemas.microsoft.com/office/drawing/2014/main" id="{184FB473-9C21-FF46-E797-ADC96D0FD7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58613" y="6223000"/>
              <a:ext cx="652462" cy="257175"/>
              <a:chOff x="4345" y="569"/>
              <a:chExt cx="736" cy="335"/>
            </a:xfrm>
          </p:grpSpPr>
          <p:grpSp>
            <p:nvGrpSpPr>
              <p:cNvPr id="17" name="Group 418">
                <a:extLst>
                  <a:ext uri="{FF2B5EF4-FFF2-40B4-BE49-F238E27FC236}">
                    <a16:creationId xmlns:a16="http://schemas.microsoft.com/office/drawing/2014/main" id="{106CB526-AA7F-4807-7588-63C247C6A4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5400000">
                <a:off x="4535" y="612"/>
                <a:ext cx="326" cy="258"/>
                <a:chOff x="4578" y="1865"/>
                <a:chExt cx="150" cy="151"/>
              </a:xfrm>
            </p:grpSpPr>
            <p:sp>
              <p:nvSpPr>
                <p:cNvPr id="24" name="AutoShape 419">
                  <a:extLst>
                    <a:ext uri="{FF2B5EF4-FFF2-40B4-BE49-F238E27FC236}">
                      <a16:creationId xmlns:a16="http://schemas.microsoft.com/office/drawing/2014/main" id="{8DEB5D51-04C8-7D87-7840-6A8F759BE8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4580" y="1865"/>
                  <a:ext cx="144" cy="144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5" name="Line 420">
                  <a:extLst>
                    <a:ext uri="{FF2B5EF4-FFF2-40B4-BE49-F238E27FC236}">
                      <a16:creationId xmlns:a16="http://schemas.microsoft.com/office/drawing/2014/main" id="{85C6DACF-A8A6-2032-A67B-E92EA257E5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578" y="2016"/>
                  <a:ext cx="15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8" name="Line 421">
                <a:extLst>
                  <a:ext uri="{FF2B5EF4-FFF2-40B4-BE49-F238E27FC236}">
                    <a16:creationId xmlns:a16="http://schemas.microsoft.com/office/drawing/2014/main" id="{9F61F5D6-95CA-2191-D5CE-4155D7E049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14" y="570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" name="Line 422">
                <a:extLst>
                  <a:ext uri="{FF2B5EF4-FFF2-40B4-BE49-F238E27FC236}">
                    <a16:creationId xmlns:a16="http://schemas.microsoft.com/office/drawing/2014/main" id="{74E3E410-5188-875D-DAD9-E25D661642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6" y="895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0" name="Line 423">
                <a:extLst>
                  <a:ext uri="{FF2B5EF4-FFF2-40B4-BE49-F238E27FC236}">
                    <a16:creationId xmlns:a16="http://schemas.microsoft.com/office/drawing/2014/main" id="{719BD7B5-A9D6-5187-3701-41C42C8321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4959" y="609"/>
                <a:ext cx="0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" name="Line 424">
                <a:extLst>
                  <a:ext uri="{FF2B5EF4-FFF2-40B4-BE49-F238E27FC236}">
                    <a16:creationId xmlns:a16="http://schemas.microsoft.com/office/drawing/2014/main" id="{57FC3913-F3E5-525B-A25D-A598ADCD90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 flipV="1">
                <a:off x="4468" y="611"/>
                <a:ext cx="0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" name="Line 425">
                <a:extLst>
                  <a:ext uri="{FF2B5EF4-FFF2-40B4-BE49-F238E27FC236}">
                    <a16:creationId xmlns:a16="http://schemas.microsoft.com/office/drawing/2014/main" id="{29B818BF-2F75-4D0E-ACB7-D43308997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720" y="865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3" name="Line 426">
                <a:extLst>
                  <a:ext uri="{FF2B5EF4-FFF2-40B4-BE49-F238E27FC236}">
                    <a16:creationId xmlns:a16="http://schemas.microsoft.com/office/drawing/2014/main" id="{300B4C7B-B8A0-71BB-8413-AC0BAE42B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H="1">
                <a:off x="4843" y="607"/>
                <a:ext cx="7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" name="Rectangle 50">
              <a:extLst>
                <a:ext uri="{FF2B5EF4-FFF2-40B4-BE49-F238E27FC236}">
                  <a16:creationId xmlns:a16="http://schemas.microsoft.com/office/drawing/2014/main" id="{7D718987-B103-8B43-F904-D5DF69EBD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7213" y="5062538"/>
              <a:ext cx="10048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marL="1955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marL="24003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marL="2844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33020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37592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42164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46736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dirty="0">
                  <a:solidFill>
                    <a:srgbClr val="000000"/>
                  </a:solidFill>
                </a:rPr>
                <a:t>Anode</a:t>
              </a:r>
            </a:p>
          </p:txBody>
        </p:sp>
        <p:sp>
          <p:nvSpPr>
            <p:cNvPr id="11" name="Rectangle 51">
              <a:extLst>
                <a:ext uri="{FF2B5EF4-FFF2-40B4-BE49-F238E27FC236}">
                  <a16:creationId xmlns:a16="http://schemas.microsoft.com/office/drawing/2014/main" id="{1F51D32D-FF80-DDCD-442C-6C1A0DB3E2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07913" y="5062538"/>
              <a:ext cx="12080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marL="1955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marL="24003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marL="2844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33020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37592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42164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46736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dirty="0">
                  <a:solidFill>
                    <a:srgbClr val="000000"/>
                  </a:solidFill>
                </a:rPr>
                <a:t>Cathode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BA7A91-C2A2-6CB6-7297-2C53DAACB3E2}"/>
                </a:ext>
              </a:extLst>
            </p:cNvPr>
            <p:cNvCxnSpPr/>
            <p:nvPr/>
          </p:nvCxnSpPr>
          <p:spPr>
            <a:xfrm>
              <a:off x="11379200" y="7697788"/>
              <a:ext cx="145732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4032C5-9FC0-C466-CF21-610BEEA4297D}"/>
                </a:ext>
              </a:extLst>
            </p:cNvPr>
            <p:cNvSpPr/>
            <p:nvPr/>
          </p:nvSpPr>
          <p:spPr>
            <a:xfrm>
              <a:off x="11741150" y="7554913"/>
              <a:ext cx="742950" cy="28575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eaLnBrk="0" hangingPunct="0"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400">
                  <a:solidFill>
                    <a:srgbClr val="000000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57">
              <a:extLst>
                <a:ext uri="{FF2B5EF4-FFF2-40B4-BE49-F238E27FC236}">
                  <a16:creationId xmlns:a16="http://schemas.microsoft.com/office/drawing/2014/main" id="{78EB6D65-52BA-5EC9-C4E9-73E8F7733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80988" y="5821363"/>
              <a:ext cx="1700212" cy="1237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marL="1955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marL="24003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marL="2844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33020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37592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42164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46736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i="1" dirty="0">
                  <a:solidFill>
                    <a:srgbClr val="DA3427"/>
                  </a:solidFill>
                </a:rPr>
                <a:t>Arrows</a:t>
              </a:r>
            </a:p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800" i="1" dirty="0">
                  <a:solidFill>
                    <a:srgbClr val="DA3427"/>
                  </a:solidFill>
                </a:rPr>
                <a:t>indicate light (LED)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ADA0A5-8A66-4D72-9306-1E7633AC32D1}"/>
                </a:ext>
              </a:extLst>
            </p:cNvPr>
            <p:cNvCxnSpPr/>
            <p:nvPr/>
          </p:nvCxnSpPr>
          <p:spPr>
            <a:xfrm flipH="1">
              <a:off x="12457113" y="6491288"/>
              <a:ext cx="471487" cy="1492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00578C-7F96-5544-B43E-D6AB057D2E10}"/>
                </a:ext>
              </a:extLst>
            </p:cNvPr>
            <p:cNvCxnSpPr/>
            <p:nvPr/>
          </p:nvCxnSpPr>
          <p:spPr>
            <a:xfrm>
              <a:off x="12319000" y="7591425"/>
              <a:ext cx="0" cy="257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2449794-2EED-DF03-0869-3F1D773E744A}"/>
              </a:ext>
            </a:extLst>
          </p:cNvPr>
          <p:cNvSpPr txBox="1"/>
          <p:nvPr/>
        </p:nvSpPr>
        <p:spPr>
          <a:xfrm>
            <a:off x="7131141" y="6160593"/>
            <a:ext cx="458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Stripe on diode indicates </a:t>
            </a:r>
            <a:r>
              <a:rPr lang="en-US" sz="2400" i="1" dirty="0">
                <a:solidFill>
                  <a:srgbClr val="0000FF"/>
                </a:solidFill>
              </a:rPr>
              <a:t>CATHODE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FF8703E-144F-CA2E-51B6-1F047C1E7BF7}"/>
              </a:ext>
            </a:extLst>
          </p:cNvPr>
          <p:cNvCxnSpPr>
            <a:cxnSpLocks/>
          </p:cNvCxnSpPr>
          <p:nvPr/>
        </p:nvCxnSpPr>
        <p:spPr>
          <a:xfrm flipH="1" flipV="1">
            <a:off x="9302677" y="5261821"/>
            <a:ext cx="1579565" cy="94514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6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8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1628A-D47C-9E7B-4EEE-BD8E749BA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AEA59-EFA9-6732-9474-B216947DD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current flows through a diode, a small positive voltage develops from the anode to the cathode</a:t>
            </a:r>
          </a:p>
          <a:p>
            <a:pPr lvl="1"/>
            <a:r>
              <a:rPr lang="en-US" dirty="0"/>
              <a:t>Called </a:t>
            </a:r>
            <a:r>
              <a:rPr lang="en-US" i="1" dirty="0">
                <a:solidFill>
                  <a:srgbClr val="DA3427"/>
                </a:solidFill>
              </a:rPr>
              <a:t>forward voltage drop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i="1" dirty="0">
                <a:solidFill>
                  <a:srgbClr val="DA3427"/>
                </a:solidFill>
              </a:rPr>
              <a:t> </a:t>
            </a:r>
            <a:r>
              <a:rPr lang="en-US" dirty="0"/>
              <a:t>usually less than 1 V</a:t>
            </a:r>
          </a:p>
          <a:p>
            <a:pPr lvl="1"/>
            <a:r>
              <a:rPr lang="en-US" dirty="0"/>
              <a:t>Voltage depends on the type of diode and the materials it’s made from</a:t>
            </a:r>
          </a:p>
          <a:p>
            <a:r>
              <a:rPr lang="en-US" dirty="0"/>
              <a:t>Light-emitting diode or </a:t>
            </a:r>
            <a:r>
              <a:rPr lang="en-US" i="1" dirty="0">
                <a:solidFill>
                  <a:srgbClr val="DA3427"/>
                </a:solidFill>
              </a:rPr>
              <a:t>LED</a:t>
            </a:r>
            <a:r>
              <a:rPr lang="en-US" dirty="0"/>
              <a:t> gives off light when current flows through it in the forward direction from anode to cathode</a:t>
            </a:r>
          </a:p>
          <a:p>
            <a:pPr lvl="1"/>
            <a:r>
              <a:rPr lang="en-US" dirty="0"/>
              <a:t>Used as visual indicators (use less power than incandescent bulbs/lamps)</a:t>
            </a:r>
          </a:p>
          <a:p>
            <a:pPr lvl="1"/>
            <a:r>
              <a:rPr lang="en-US" dirty="0"/>
              <a:t>Material from which the LED is made determines the color of light emitted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8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AE13-0FEF-D0F6-D773-4AF674115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8ECEE-B2C9-FC79-027B-C07A19F25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690688"/>
            <a:ext cx="6027843" cy="4802187"/>
          </a:xfrm>
        </p:spPr>
        <p:txBody>
          <a:bodyPr>
            <a:normAutofit/>
          </a:bodyPr>
          <a:lstStyle/>
          <a:p>
            <a:r>
              <a:rPr lang="en-US" dirty="0"/>
              <a:t>The function of a transistor is to </a:t>
            </a:r>
            <a:r>
              <a:rPr lang="en-US" i="1" dirty="0">
                <a:solidFill>
                  <a:srgbClr val="0000FF"/>
                </a:solidFill>
              </a:rPr>
              <a:t>control</a:t>
            </a:r>
            <a:r>
              <a:rPr lang="en-US" dirty="0"/>
              <a:t> large signals with small ones</a:t>
            </a:r>
          </a:p>
          <a:p>
            <a:pPr lvl="1"/>
            <a:r>
              <a:rPr lang="en-US" dirty="0"/>
              <a:t>An “electronically controlled current valve”</a:t>
            </a:r>
          </a:p>
          <a:p>
            <a:pPr lvl="1"/>
            <a:r>
              <a:rPr lang="en-US" dirty="0"/>
              <a:t>When used as an amplifier, a transistor produces </a:t>
            </a:r>
            <a:r>
              <a:rPr lang="en-US" i="1" dirty="0">
                <a:solidFill>
                  <a:srgbClr val="DA3427"/>
                </a:solidFill>
              </a:rPr>
              <a:t>gain</a:t>
            </a:r>
          </a:p>
          <a:p>
            <a:pPr lvl="1"/>
            <a:r>
              <a:rPr lang="en-US" dirty="0"/>
              <a:t>Transistors can also be used as a </a:t>
            </a:r>
            <a:r>
              <a:rPr lang="en-US" i="1" dirty="0">
                <a:solidFill>
                  <a:srgbClr val="0000FF"/>
                </a:solidFill>
              </a:rPr>
              <a:t>switch</a:t>
            </a:r>
          </a:p>
          <a:p>
            <a:r>
              <a:rPr lang="en-US" dirty="0"/>
              <a:t>Schematic</a:t>
            </a:r>
          </a:p>
          <a:p>
            <a:r>
              <a:rPr lang="en-US" dirty="0"/>
              <a:t>Designator (Q)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D5C65-3B25-FE99-41FB-4ED9529A33A5}"/>
              </a:ext>
            </a:extLst>
          </p:cNvPr>
          <p:cNvGrpSpPr/>
          <p:nvPr/>
        </p:nvGrpSpPr>
        <p:grpSpPr>
          <a:xfrm>
            <a:off x="6438900" y="2237434"/>
            <a:ext cx="5643563" cy="3763316"/>
            <a:chOff x="6827838" y="2182016"/>
            <a:chExt cx="5102225" cy="326707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ACDB59-293C-A6D1-7FE5-1DD7611AEDB0}"/>
                </a:ext>
              </a:extLst>
            </p:cNvPr>
            <p:cNvCxnSpPr/>
            <p:nvPr/>
          </p:nvCxnSpPr>
          <p:spPr>
            <a:xfrm>
              <a:off x="8732838" y="4887116"/>
              <a:ext cx="0" cy="257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69A960-04FC-F23E-9175-9C9118F42E94}"/>
                </a:ext>
              </a:extLst>
            </p:cNvPr>
            <p:cNvGrpSpPr/>
            <p:nvPr/>
          </p:nvGrpSpPr>
          <p:grpSpPr>
            <a:xfrm>
              <a:off x="6827838" y="2182016"/>
              <a:ext cx="5102225" cy="3267075"/>
              <a:chOff x="10185400" y="4886325"/>
              <a:chExt cx="5102225" cy="32670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B95D461-F5EB-107F-5028-2BE75A5BAE4A}"/>
                  </a:ext>
                </a:extLst>
              </p:cNvPr>
              <p:cNvSpPr/>
              <p:nvPr/>
            </p:nvSpPr>
            <p:spPr>
              <a:xfrm>
                <a:off x="10185400" y="4886325"/>
                <a:ext cx="5102225" cy="326707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dirty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8" name="Group 325">
                <a:extLst>
                  <a:ext uri="{FF2B5EF4-FFF2-40B4-BE49-F238E27FC236}">
                    <a16:creationId xmlns:a16="http://schemas.microsoft.com/office/drawing/2014/main" id="{C0AFEEE9-DEFF-E824-945F-C69F4D3E57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10639425" y="5086350"/>
                <a:ext cx="1100138" cy="1136650"/>
                <a:chOff x="1570" y="516"/>
                <a:chExt cx="538" cy="556"/>
              </a:xfrm>
            </p:grpSpPr>
            <p:grpSp>
              <p:nvGrpSpPr>
                <p:cNvPr id="17" name="Group 326">
                  <a:extLst>
                    <a:ext uri="{FF2B5EF4-FFF2-40B4-BE49-F238E27FC236}">
                      <a16:creationId xmlns:a16="http://schemas.microsoft.com/office/drawing/2014/main" id="{AA17A870-F528-D8A5-31CC-B5F7AD531A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H="1">
                  <a:off x="1660" y="599"/>
                  <a:ext cx="242" cy="397"/>
                  <a:chOff x="4559" y="1832"/>
                  <a:chExt cx="242" cy="397"/>
                </a:xfrm>
              </p:grpSpPr>
              <p:sp>
                <p:nvSpPr>
                  <p:cNvPr id="20" name="Line 327">
                    <a:extLst>
                      <a:ext uri="{FF2B5EF4-FFF2-40B4-BE49-F238E27FC236}">
                        <a16:creationId xmlns:a16="http://schemas.microsoft.com/office/drawing/2014/main" id="{FBB245DB-51CC-D487-EDBE-9316D2995C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9" y="1832"/>
                    <a:ext cx="0" cy="397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" name="Line 328">
                    <a:extLst>
                      <a:ext uri="{FF2B5EF4-FFF2-40B4-BE49-F238E27FC236}">
                        <a16:creationId xmlns:a16="http://schemas.microsoft.com/office/drawing/2014/main" id="{DEB832ED-5774-E5D0-8DE3-1FBEB26F02A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559" y="2096"/>
                    <a:ext cx="242" cy="133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" name="Line 329">
                    <a:extLst>
                      <a:ext uri="{FF2B5EF4-FFF2-40B4-BE49-F238E27FC236}">
                        <a16:creationId xmlns:a16="http://schemas.microsoft.com/office/drawing/2014/main" id="{16F8E941-B304-1162-A832-4F38C8762E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559" y="1832"/>
                    <a:ext cx="242" cy="1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8" name="Oval 330">
                  <a:extLst>
                    <a:ext uri="{FF2B5EF4-FFF2-40B4-BE49-F238E27FC236}">
                      <a16:creationId xmlns:a16="http://schemas.microsoft.com/office/drawing/2014/main" id="{02F6C00B-4EDD-AEA0-3E96-5B3FD5589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70" y="516"/>
                  <a:ext cx="538" cy="556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" name="Line 331">
                  <a:extLst>
                    <a:ext uri="{FF2B5EF4-FFF2-40B4-BE49-F238E27FC236}">
                      <a16:creationId xmlns:a16="http://schemas.microsoft.com/office/drawing/2014/main" id="{2227B723-BD66-C343-516C-0DA197AD98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04" y="796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9" name="Group 460">
                <a:extLst>
                  <a:ext uri="{FF2B5EF4-FFF2-40B4-BE49-F238E27FC236}">
                    <a16:creationId xmlns:a16="http://schemas.microsoft.com/office/drawing/2014/main" id="{8EE927F1-D982-FE43-0EBC-1B673689FF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12413" y="6710363"/>
                <a:ext cx="1289050" cy="1152525"/>
                <a:chOff x="2048" y="2395"/>
                <a:chExt cx="631" cy="564"/>
              </a:xfrm>
            </p:grpSpPr>
            <p:sp>
              <p:nvSpPr>
                <p:cNvPr id="12" name="Line 341">
                  <a:extLst>
                    <a:ext uri="{FF2B5EF4-FFF2-40B4-BE49-F238E27FC236}">
                      <a16:creationId xmlns:a16="http://schemas.microsoft.com/office/drawing/2014/main" id="{AC9C30B8-5F42-A196-83B2-772A95C1C5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2" y="2515"/>
                  <a:ext cx="0" cy="3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3" name="Freeform 343">
                  <a:extLst>
                    <a:ext uri="{FF2B5EF4-FFF2-40B4-BE49-F238E27FC236}">
                      <a16:creationId xmlns:a16="http://schemas.microsoft.com/office/drawing/2014/main" id="{EC703B4A-2035-1907-2444-1E2C2AA0FB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5" y="2395"/>
                  <a:ext cx="247" cy="168"/>
                </a:xfrm>
                <a:custGeom>
                  <a:avLst/>
                  <a:gdLst>
                    <a:gd name="T0" fmla="*/ 0 w 247"/>
                    <a:gd name="T1" fmla="*/ 168 h 168"/>
                    <a:gd name="T2" fmla="*/ 247 w 247"/>
                    <a:gd name="T3" fmla="*/ 168 h 168"/>
                    <a:gd name="T4" fmla="*/ 247 w 247"/>
                    <a:gd name="T5" fmla="*/ 0 h 168"/>
                    <a:gd name="T6" fmla="*/ 0 60000 65536"/>
                    <a:gd name="T7" fmla="*/ 0 60000 65536"/>
                    <a:gd name="T8" fmla="*/ 0 60000 65536"/>
                    <a:gd name="T9" fmla="*/ 0 w 247"/>
                    <a:gd name="T10" fmla="*/ 0 h 168"/>
                    <a:gd name="T11" fmla="*/ 247 w 247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7" h="168">
                      <a:moveTo>
                        <a:pt x="0" y="168"/>
                      </a:moveTo>
                      <a:lnTo>
                        <a:pt x="247" y="168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" name="Freeform 344">
                  <a:extLst>
                    <a:ext uri="{FF2B5EF4-FFF2-40B4-BE49-F238E27FC236}">
                      <a16:creationId xmlns:a16="http://schemas.microsoft.com/office/drawing/2014/main" id="{56B6EAB8-1C70-CE05-E57E-DBD33CE872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94" y="2791"/>
                  <a:ext cx="247" cy="168"/>
                </a:xfrm>
                <a:custGeom>
                  <a:avLst/>
                  <a:gdLst>
                    <a:gd name="T0" fmla="*/ 0 w 247"/>
                    <a:gd name="T1" fmla="*/ 168 h 168"/>
                    <a:gd name="T2" fmla="*/ 247 w 247"/>
                    <a:gd name="T3" fmla="*/ 168 h 168"/>
                    <a:gd name="T4" fmla="*/ 247 w 247"/>
                    <a:gd name="T5" fmla="*/ 0 h 168"/>
                    <a:gd name="T6" fmla="*/ 0 60000 65536"/>
                    <a:gd name="T7" fmla="*/ 0 60000 65536"/>
                    <a:gd name="T8" fmla="*/ 0 60000 65536"/>
                    <a:gd name="T9" fmla="*/ 0 w 247"/>
                    <a:gd name="T10" fmla="*/ 0 h 168"/>
                    <a:gd name="T11" fmla="*/ 247 w 247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7" h="168">
                      <a:moveTo>
                        <a:pt x="0" y="168"/>
                      </a:moveTo>
                      <a:lnTo>
                        <a:pt x="247" y="168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5" name="Oval 347">
                  <a:extLst>
                    <a:ext uri="{FF2B5EF4-FFF2-40B4-BE49-F238E27FC236}">
                      <a16:creationId xmlns:a16="http://schemas.microsoft.com/office/drawing/2014/main" id="{09AEE2BF-498D-F7A5-A1BE-3E4B8E7280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6" y="2418"/>
                  <a:ext cx="503" cy="50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" name="Line 348">
                  <a:extLst>
                    <a:ext uri="{FF2B5EF4-FFF2-40B4-BE49-F238E27FC236}">
                      <a16:creationId xmlns:a16="http://schemas.microsoft.com/office/drawing/2014/main" id="{908D5B7E-C0F4-424D-E5B7-2DB6C6A40E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8" y="2667"/>
                  <a:ext cx="3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" name="Rectangle 29">
                <a:extLst>
                  <a:ext uri="{FF2B5EF4-FFF2-40B4-BE49-F238E27FC236}">
                    <a16:creationId xmlns:a16="http://schemas.microsoft.com/office/drawing/2014/main" id="{38B1A921-E040-3B79-5863-7C23943DF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8625" y="5048250"/>
                <a:ext cx="3200400" cy="1138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Bipolar Junction Transistor (BJT)</a:t>
                </a:r>
              </a:p>
            </p:txBody>
          </p:sp>
          <p:sp>
            <p:nvSpPr>
              <p:cNvPr id="11" name="Rectangle 30">
                <a:extLst>
                  <a:ext uri="{FF2B5EF4-FFF2-40B4-BE49-F238E27FC236}">
                    <a16:creationId xmlns:a16="http://schemas.microsoft.com/office/drawing/2014/main" id="{F124B863-D264-99E6-511F-9D9A4BADB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2425" y="6729413"/>
                <a:ext cx="3300413" cy="1138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marL="1955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marL="24003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marL="2844800" indent="-800100">
                  <a:spcBef>
                    <a:spcPts val="3600"/>
                  </a:spcBef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33020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37592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42164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4673600" indent="-800100" eaLnBrk="0" fontAlgn="base" hangingPunct="0">
                  <a:spcBef>
                    <a:spcPts val="3600"/>
                  </a:spcBef>
                  <a:spcAft>
                    <a:spcPct val="0"/>
                  </a:spcAft>
                  <a:buSzPct val="171000"/>
                  <a:buFont typeface="Gill Sans" pitchFamily="1" charset="0"/>
                  <a:buChar char="•"/>
                  <a:defRPr sz="3400">
                    <a:solidFill>
                      <a:schemeClr val="tx1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SzTx/>
                  <a:buFontTx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</a:rPr>
                  <a:t>Field-Effect Transistor (FET)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42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EE4B-9FB3-68C3-2FC8-804968A19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72E45-1617-399F-59E9-F6075C8F3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092" y="1825625"/>
            <a:ext cx="6116782" cy="46672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Two common types of transistors: </a:t>
            </a:r>
            <a:r>
              <a:rPr lang="en-US" i="1" dirty="0">
                <a:solidFill>
                  <a:srgbClr val="DA3427"/>
                </a:solidFill>
              </a:rPr>
              <a:t>bipolar junction transistors </a:t>
            </a:r>
            <a:r>
              <a:rPr lang="en-US" dirty="0"/>
              <a:t>(BJT) and </a:t>
            </a:r>
            <a:r>
              <a:rPr lang="en-US" i="1" dirty="0">
                <a:solidFill>
                  <a:srgbClr val="DA3427"/>
                </a:solidFill>
              </a:rPr>
              <a:t>field effect transistors </a:t>
            </a:r>
            <a:r>
              <a:rPr lang="en-US" dirty="0"/>
              <a:t>(FET)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tx1"/>
                </a:solidFill>
              </a:rPr>
              <a:t>Bipolar Junction Transistor </a:t>
            </a:r>
            <a:r>
              <a:rPr lang="en-US" dirty="0"/>
              <a:t>(BJT) has three layers of N or P material connected to electrodes</a:t>
            </a:r>
          </a:p>
          <a:p>
            <a:r>
              <a:rPr lang="en-US" dirty="0"/>
              <a:t>Depending on the arrangement of layers, a BJT is either an NPN or PNP transistor</a:t>
            </a:r>
          </a:p>
          <a:p>
            <a:r>
              <a:rPr lang="en-US" dirty="0"/>
              <a:t>The three electrodes of an FET are the </a:t>
            </a:r>
            <a:r>
              <a:rPr lang="en-US" i="1" dirty="0">
                <a:solidFill>
                  <a:srgbClr val="DA3427"/>
                </a:solidFill>
              </a:rPr>
              <a:t>gate</a:t>
            </a:r>
            <a:r>
              <a:rPr lang="en-US" dirty="0"/>
              <a:t>, </a:t>
            </a:r>
            <a:r>
              <a:rPr lang="en-US" i="1" dirty="0">
                <a:solidFill>
                  <a:srgbClr val="DA3427"/>
                </a:solidFill>
              </a:rPr>
              <a:t>drain</a:t>
            </a:r>
            <a:r>
              <a:rPr lang="en-US" dirty="0"/>
              <a:t>, and </a:t>
            </a:r>
            <a:r>
              <a:rPr lang="en-US" i="1" dirty="0">
                <a:solidFill>
                  <a:srgbClr val="DA3427"/>
                </a:solidFill>
              </a:rPr>
              <a:t>source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RF power transistors are used as the primary gain-producing component in RF power amplifiers</a:t>
            </a: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2A17B-82B7-41B7-B1E5-2F46EAA46B00}"/>
              </a:ext>
            </a:extLst>
          </p:cNvPr>
          <p:cNvGrpSpPr/>
          <p:nvPr/>
        </p:nvGrpSpPr>
        <p:grpSpPr>
          <a:xfrm>
            <a:off x="6774874" y="2687790"/>
            <a:ext cx="5195453" cy="3008160"/>
            <a:chOff x="7148945" y="2196740"/>
            <a:chExt cx="4578927" cy="24508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2C3B041-97B4-57E2-E0E0-530198286767}"/>
                </a:ext>
              </a:extLst>
            </p:cNvPr>
            <p:cNvGrpSpPr/>
            <p:nvPr/>
          </p:nvGrpSpPr>
          <p:grpSpPr>
            <a:xfrm>
              <a:off x="7148945" y="2196740"/>
              <a:ext cx="4578927" cy="1804554"/>
              <a:chOff x="5576888" y="4191000"/>
              <a:chExt cx="5102225" cy="2085975"/>
            </a:xfrm>
          </p:grpSpPr>
          <p:pic>
            <p:nvPicPr>
              <p:cNvPr id="5" name="Picture 25">
                <a:extLst>
                  <a:ext uri="{FF2B5EF4-FFF2-40B4-BE49-F238E27FC236}">
                    <a16:creationId xmlns:a16="http://schemas.microsoft.com/office/drawing/2014/main" id="{2267C7C6-F395-CF6B-5BEF-06A69C22B8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2775" y="4308475"/>
                <a:ext cx="4873625" cy="1968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9166CD2-FC58-677C-4F35-DF0AABEDC385}"/>
                  </a:ext>
                </a:extLst>
              </p:cNvPr>
              <p:cNvSpPr/>
              <p:nvPr/>
            </p:nvSpPr>
            <p:spPr>
              <a:xfrm>
                <a:off x="5576888" y="4191000"/>
                <a:ext cx="5102225" cy="20859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F27DA1-4264-9D00-983E-5D2D2D42F496}"/>
                </a:ext>
              </a:extLst>
            </p:cNvPr>
            <p:cNvSpPr txBox="1"/>
            <p:nvPr/>
          </p:nvSpPr>
          <p:spPr>
            <a:xfrm>
              <a:off x="7509164" y="4001294"/>
              <a:ext cx="4024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Bipolar Junction Transistor Schematic</a:t>
              </a:r>
            </a:p>
            <a:p>
              <a:pPr algn="ctr"/>
              <a:r>
                <a:rPr lang="en-US" i="1" dirty="0"/>
                <a:t>(showing the 3 electrodes)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29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62176-71CB-0536-E6C2-45EEC533B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Transistors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F25B6-4D78-8A26-17F6-4E07BE4B3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82" y="1825625"/>
            <a:ext cx="5735782" cy="4351338"/>
          </a:xfrm>
        </p:spPr>
        <p:txBody>
          <a:bodyPr/>
          <a:lstStyle/>
          <a:p>
            <a:r>
              <a:rPr lang="en-US" dirty="0"/>
              <a:t>The Field-Effect Transistor (FET) has a conducting path or channel of N and P material connected to the drain and source electrodes</a:t>
            </a:r>
          </a:p>
          <a:p>
            <a:r>
              <a:rPr lang="en-US" dirty="0"/>
              <a:t>Voltage applied to the gate electrode controls current through the channel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AFE117-6154-4D51-B3EC-E7C1BFB26112}"/>
              </a:ext>
            </a:extLst>
          </p:cNvPr>
          <p:cNvGrpSpPr/>
          <p:nvPr/>
        </p:nvGrpSpPr>
        <p:grpSpPr>
          <a:xfrm>
            <a:off x="6442365" y="3453723"/>
            <a:ext cx="5538142" cy="2858177"/>
            <a:chOff x="5537200" y="4648200"/>
            <a:chExt cx="4532313" cy="2085975"/>
          </a:xfrm>
        </p:grpSpPr>
        <p:sp>
          <p:nvSpPr>
            <p:cNvPr id="5" name="TextBox 55">
              <a:extLst>
                <a:ext uri="{FF2B5EF4-FFF2-40B4-BE49-F238E27FC236}">
                  <a16:creationId xmlns:a16="http://schemas.microsoft.com/office/drawing/2014/main" id="{C514976D-714C-2E33-E325-57419269E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8313" y="4711700"/>
              <a:ext cx="1127125" cy="29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marL="1955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marL="24003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marL="2844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33020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37592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42164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46736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Drain</a:t>
              </a:r>
            </a:p>
          </p:txBody>
        </p: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9C09A23E-3EC6-D58C-33DE-FA2046629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88313" y="6221412"/>
              <a:ext cx="1311275" cy="29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marL="1955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marL="24003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marL="2844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33020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37592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42164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46736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Source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2C23C096-E85A-AD36-1789-1D43431BE4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8663" y="5438845"/>
              <a:ext cx="984250" cy="292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1pPr>
              <a:lvl2pPr marL="37931725" indent="-37474525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2pPr>
              <a:lvl3pPr marL="1955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3pPr>
              <a:lvl4pPr marL="24003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4pPr>
              <a:lvl5pPr marL="2844800" indent="-800100">
                <a:spcBef>
                  <a:spcPts val="3600"/>
                </a:spcBef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5pPr>
              <a:lvl6pPr marL="33020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6pPr>
              <a:lvl7pPr marL="37592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7pPr>
              <a:lvl8pPr marL="42164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8pPr>
              <a:lvl9pPr marL="4673600" indent="-800100" eaLnBrk="0" fontAlgn="base" hangingPunct="0">
                <a:spcBef>
                  <a:spcPts val="3600"/>
                </a:spcBef>
                <a:spcAft>
                  <a:spcPct val="0"/>
                </a:spcAft>
                <a:buSzPct val="171000"/>
                <a:buFont typeface="Gill Sans" pitchFamily="1" charset="0"/>
                <a:buChar char="•"/>
                <a:defRPr sz="3400">
                  <a:solidFill>
                    <a:schemeClr val="tx1"/>
                  </a:solidFill>
                  <a:latin typeface="Gill Sans" pitchFamily="1" charset="0"/>
                  <a:ea typeface="ヒラギノ角ゴ ProN W3" pitchFamily="1" charset="-128"/>
                  <a:sym typeface="Gill Sans" pitchFamily="1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Tx/>
                <a:buFontTx/>
                <a:buNone/>
              </a:pPr>
              <a:r>
                <a:rPr lang="en-US" altLang="en-US" sz="2000" dirty="0">
                  <a:solidFill>
                    <a:srgbClr val="000000"/>
                  </a:solidFill>
                </a:rPr>
                <a:t>Gate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94F561-FE7A-3768-3066-F9C8B9BCA843}"/>
                </a:ext>
              </a:extLst>
            </p:cNvPr>
            <p:cNvGrpSpPr/>
            <p:nvPr/>
          </p:nvGrpSpPr>
          <p:grpSpPr>
            <a:xfrm>
              <a:off x="5537200" y="4648200"/>
              <a:ext cx="4532313" cy="2085975"/>
              <a:chOff x="5537200" y="4648200"/>
              <a:chExt cx="4532313" cy="2085975"/>
            </a:xfrm>
          </p:grpSpPr>
          <p:grpSp>
            <p:nvGrpSpPr>
              <p:cNvPr id="9" name="Group 460">
                <a:extLst>
                  <a:ext uri="{FF2B5EF4-FFF2-40B4-BE49-F238E27FC236}">
                    <a16:creationId xmlns:a16="http://schemas.microsoft.com/office/drawing/2014/main" id="{19983305-DE30-2875-F05C-E09305C63C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9400" y="4872038"/>
                <a:ext cx="1763713" cy="1576387"/>
                <a:chOff x="2048" y="2568"/>
                <a:chExt cx="631" cy="564"/>
              </a:xfrm>
            </p:grpSpPr>
            <p:sp>
              <p:nvSpPr>
                <p:cNvPr id="11" name="Line 341">
                  <a:extLst>
                    <a:ext uri="{FF2B5EF4-FFF2-40B4-BE49-F238E27FC236}">
                      <a16:creationId xmlns:a16="http://schemas.microsoft.com/office/drawing/2014/main" id="{3619A475-7C3D-8682-B56A-9105EE3B2D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92" y="2688"/>
                  <a:ext cx="0" cy="32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" name="Freeform 343">
                  <a:extLst>
                    <a:ext uri="{FF2B5EF4-FFF2-40B4-BE49-F238E27FC236}">
                      <a16:creationId xmlns:a16="http://schemas.microsoft.com/office/drawing/2014/main" id="{0D9113ED-0B85-D81A-A37A-624E9B069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5" y="2568"/>
                  <a:ext cx="247" cy="168"/>
                </a:xfrm>
                <a:custGeom>
                  <a:avLst/>
                  <a:gdLst>
                    <a:gd name="T0" fmla="*/ 0 w 247"/>
                    <a:gd name="T1" fmla="*/ 168 h 168"/>
                    <a:gd name="T2" fmla="*/ 247 w 247"/>
                    <a:gd name="T3" fmla="*/ 168 h 168"/>
                    <a:gd name="T4" fmla="*/ 247 w 247"/>
                    <a:gd name="T5" fmla="*/ 0 h 168"/>
                    <a:gd name="T6" fmla="*/ 0 60000 65536"/>
                    <a:gd name="T7" fmla="*/ 0 60000 65536"/>
                    <a:gd name="T8" fmla="*/ 0 60000 65536"/>
                    <a:gd name="T9" fmla="*/ 0 w 247"/>
                    <a:gd name="T10" fmla="*/ 0 h 168"/>
                    <a:gd name="T11" fmla="*/ 247 w 247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7" h="168">
                      <a:moveTo>
                        <a:pt x="0" y="168"/>
                      </a:moveTo>
                      <a:lnTo>
                        <a:pt x="247" y="168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3" name="Freeform 344">
                  <a:extLst>
                    <a:ext uri="{FF2B5EF4-FFF2-40B4-BE49-F238E27FC236}">
                      <a16:creationId xmlns:a16="http://schemas.microsoft.com/office/drawing/2014/main" id="{F9E1719D-3F37-0438-6DF6-CDCC38F729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V="1">
                  <a:off x="2394" y="2964"/>
                  <a:ext cx="247" cy="168"/>
                </a:xfrm>
                <a:custGeom>
                  <a:avLst/>
                  <a:gdLst>
                    <a:gd name="T0" fmla="*/ 0 w 247"/>
                    <a:gd name="T1" fmla="*/ 168 h 168"/>
                    <a:gd name="T2" fmla="*/ 247 w 247"/>
                    <a:gd name="T3" fmla="*/ 168 h 168"/>
                    <a:gd name="T4" fmla="*/ 247 w 247"/>
                    <a:gd name="T5" fmla="*/ 0 h 168"/>
                    <a:gd name="T6" fmla="*/ 0 60000 65536"/>
                    <a:gd name="T7" fmla="*/ 0 60000 65536"/>
                    <a:gd name="T8" fmla="*/ 0 60000 65536"/>
                    <a:gd name="T9" fmla="*/ 0 w 247"/>
                    <a:gd name="T10" fmla="*/ 0 h 168"/>
                    <a:gd name="T11" fmla="*/ 247 w 247"/>
                    <a:gd name="T12" fmla="*/ 168 h 16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47" h="168">
                      <a:moveTo>
                        <a:pt x="0" y="168"/>
                      </a:moveTo>
                      <a:lnTo>
                        <a:pt x="247" y="168"/>
                      </a:lnTo>
                      <a:lnTo>
                        <a:pt x="247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14" name="Oval 347">
                  <a:extLst>
                    <a:ext uri="{FF2B5EF4-FFF2-40B4-BE49-F238E27FC236}">
                      <a16:creationId xmlns:a16="http://schemas.microsoft.com/office/drawing/2014/main" id="{EAD1702F-FB6B-B088-0375-43CDBF34A1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76" y="2591"/>
                  <a:ext cx="503" cy="503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marL="1955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marL="24003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marL="2844800" indent="-800100">
                    <a:spcBef>
                      <a:spcPts val="3600"/>
                    </a:spcBef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33020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37592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42164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4673600" indent="-800100" eaLnBrk="0" fontAlgn="base" hangingPunct="0">
                    <a:spcBef>
                      <a:spcPts val="3600"/>
                    </a:spcBef>
                    <a:spcAft>
                      <a:spcPct val="0"/>
                    </a:spcAft>
                    <a:buSzPct val="171000"/>
                    <a:buFont typeface="Gill Sans" pitchFamily="1" charset="0"/>
                    <a:buChar char="•"/>
                    <a:defRPr sz="3400">
                      <a:solidFill>
                        <a:schemeClr val="tx1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SzTx/>
                    <a:buFontTx/>
                    <a:buNone/>
                  </a:pPr>
                  <a:endParaRPr lang="en-US" alt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Line 348">
                  <a:extLst>
                    <a:ext uri="{FF2B5EF4-FFF2-40B4-BE49-F238E27FC236}">
                      <a16:creationId xmlns:a16="http://schemas.microsoft.com/office/drawing/2014/main" id="{5FD06FF5-BAA1-7463-3DA8-10ED37994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48" y="2840"/>
                  <a:ext cx="3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93AF7D-BED8-9FF3-3AE9-EEECB3CF9DF4}"/>
                  </a:ext>
                </a:extLst>
              </p:cNvPr>
              <p:cNvSpPr/>
              <p:nvPr/>
            </p:nvSpPr>
            <p:spPr>
              <a:xfrm>
                <a:off x="5537200" y="4648200"/>
                <a:ext cx="4532313" cy="20859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1pPr>
                <a:lvl2pPr marL="37931725" indent="-37474525"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2pPr>
                <a:lvl3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3pPr>
                <a:lvl4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4pPr>
                <a:lvl5pPr eaLnBrk="0" hangingPunct="0"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400">
                    <a:solidFill>
                      <a:srgbClr val="000000"/>
                    </a:solidFill>
                    <a:latin typeface="Gill Sans" pitchFamily="1" charset="0"/>
                    <a:ea typeface="ヒラギノ角ゴ ProN W3" pitchFamily="1" charset="-128"/>
                    <a:sym typeface="Gill Sans" pitchFamily="1" charset="0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en-US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DDDB84-D8E2-31A1-8F2B-F9225144D879}"/>
              </a:ext>
            </a:extLst>
          </p:cNvPr>
          <p:cNvSpPr/>
          <p:nvPr/>
        </p:nvSpPr>
        <p:spPr>
          <a:xfrm>
            <a:off x="4152685" y="3453723"/>
            <a:ext cx="858982" cy="548640"/>
          </a:xfrm>
          <a:prstGeom prst="roundRect">
            <a:avLst/>
          </a:prstGeom>
          <a:noFill/>
          <a:ln w="50800">
            <a:solidFill>
              <a:srgbClr val="DA34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A0C9918-A40F-9086-58E2-85DC95DC4044}"/>
              </a:ext>
            </a:extLst>
          </p:cNvPr>
          <p:cNvSpPr/>
          <p:nvPr/>
        </p:nvSpPr>
        <p:spPr>
          <a:xfrm>
            <a:off x="6945920" y="4516142"/>
            <a:ext cx="858982" cy="548640"/>
          </a:xfrm>
          <a:prstGeom prst="roundRect">
            <a:avLst/>
          </a:prstGeom>
          <a:noFill/>
          <a:ln w="50800">
            <a:solidFill>
              <a:srgbClr val="DA342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  <p:bldP spid="17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8F1CA-6B33-28ED-4AEC-336B07B1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Circuits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166E7-AAF4-06DD-5314-09669EEB0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33109" cy="4351338"/>
          </a:xfrm>
        </p:spPr>
        <p:txBody>
          <a:bodyPr/>
          <a:lstStyle/>
          <a:p>
            <a:r>
              <a:rPr lang="en-US" dirty="0"/>
              <a:t>An integrated circuit (IC or chip) is made of many components connected together as a useful circuit and packaged as a single component</a:t>
            </a:r>
          </a:p>
          <a:p>
            <a:r>
              <a:rPr lang="en-US" dirty="0"/>
              <a:t>Schematic symbol</a:t>
            </a:r>
          </a:p>
          <a:p>
            <a:r>
              <a:rPr lang="en-US" dirty="0"/>
              <a:t>Designator (IC or U)</a:t>
            </a:r>
          </a:p>
        </p:txBody>
      </p:sp>
      <p:pic>
        <p:nvPicPr>
          <p:cNvPr id="4" name="Picture 33" descr="IC 1.jpg">
            <a:extLst>
              <a:ext uri="{FF2B5EF4-FFF2-40B4-BE49-F238E27FC236}">
                <a16:creationId xmlns:a16="http://schemas.microsoft.com/office/drawing/2014/main" id="{8FBA1AC0-CC9F-BAD9-B6AA-16F80EDBA77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14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616" y="4889424"/>
            <a:ext cx="277495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CC8B07-9A38-74F8-BCB7-458D98CAE859}"/>
              </a:ext>
            </a:extLst>
          </p:cNvPr>
          <p:cNvGrpSpPr/>
          <p:nvPr/>
        </p:nvGrpSpPr>
        <p:grpSpPr>
          <a:xfrm>
            <a:off x="8653462" y="1371600"/>
            <a:ext cx="2947987" cy="3863900"/>
            <a:chOff x="8653463" y="1741412"/>
            <a:chExt cx="2493962" cy="349408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4936968-926F-D081-81C4-1D6417FBDD54}"/>
                </a:ext>
              </a:extLst>
            </p:cNvPr>
            <p:cNvCxnSpPr/>
            <p:nvPr/>
          </p:nvCxnSpPr>
          <p:spPr>
            <a:xfrm>
              <a:off x="10080625" y="4760837"/>
              <a:ext cx="0" cy="257175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946583E-7120-F19C-6B9C-28C0AF298990}"/>
                </a:ext>
              </a:extLst>
            </p:cNvPr>
            <p:cNvGrpSpPr/>
            <p:nvPr/>
          </p:nvGrpSpPr>
          <p:grpSpPr>
            <a:xfrm>
              <a:off x="8653463" y="1741412"/>
              <a:ext cx="2493962" cy="3494088"/>
              <a:chOff x="10663238" y="4572000"/>
              <a:chExt cx="2493962" cy="349408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B08945F-35E8-47A0-411D-B67A6263AFDC}"/>
                  </a:ext>
                </a:extLst>
              </p:cNvPr>
              <p:cNvGrpSpPr/>
              <p:nvPr/>
            </p:nvGrpSpPr>
            <p:grpSpPr>
              <a:xfrm>
                <a:off x="10663238" y="4572000"/>
                <a:ext cx="2493962" cy="3494088"/>
                <a:chOff x="10663238" y="4572000"/>
                <a:chExt cx="2493962" cy="3494088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2F279280-0DC0-093F-803F-04AFF37B8865}"/>
                    </a:ext>
                  </a:extLst>
                </p:cNvPr>
                <p:cNvSpPr/>
                <p:nvPr/>
              </p:nvSpPr>
              <p:spPr>
                <a:xfrm>
                  <a:off x="10663238" y="4572000"/>
                  <a:ext cx="2493962" cy="3494088"/>
                </a:xfrm>
                <a:prstGeom prst="rect">
                  <a:avLst/>
                </a:prstGeom>
                <a:solidFill>
                  <a:schemeClr val="bg1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 eaLnBrk="0" hangingPunct="0"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1pPr>
                  <a:lvl2pPr marL="37931725" indent="-37474525" eaLnBrk="0" hangingPunct="0"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2pPr>
                  <a:lvl3pPr eaLnBrk="0" hangingPunct="0"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3pPr>
                  <a:lvl4pPr eaLnBrk="0" hangingPunct="0"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4pPr>
                  <a:lvl5pPr eaLnBrk="0" hangingPunct="0"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400">
                      <a:solidFill>
                        <a:srgbClr val="000000"/>
                      </a:solidFill>
                      <a:latin typeface="Gill Sans" pitchFamily="1" charset="0"/>
                      <a:ea typeface="ヒラギノ角ゴ ProN W3" pitchFamily="1" charset="-128"/>
                      <a:sym typeface="Gill Sans" pitchFamily="1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 altLang="en-US" dirty="0">
                    <a:solidFill>
                      <a:srgbClr val="FFFFFF"/>
                    </a:solidFill>
                  </a:endParaRPr>
                </a:p>
              </p:txBody>
            </p:sp>
            <p:grpSp>
              <p:nvGrpSpPr>
                <p:cNvPr id="13" name="Group 128">
                  <a:extLst>
                    <a:ext uri="{FF2B5EF4-FFF2-40B4-BE49-F238E27FC236}">
                      <a16:creationId xmlns:a16="http://schemas.microsoft.com/office/drawing/2014/main" id="{CAE6FAC4-F134-6CFD-63A1-9CFFFD922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55350" y="4949825"/>
                  <a:ext cx="1797050" cy="1530350"/>
                  <a:chOff x="2724" y="543"/>
                  <a:chExt cx="864" cy="736"/>
                </a:xfrm>
              </p:grpSpPr>
              <p:sp>
                <p:nvSpPr>
                  <p:cNvPr id="18" name="Rectangle 129">
                    <a:extLst>
                      <a:ext uri="{FF2B5EF4-FFF2-40B4-BE49-F238E27FC236}">
                        <a16:creationId xmlns:a16="http://schemas.microsoft.com/office/drawing/2014/main" id="{DB0E746D-2D01-0AB2-B4ED-F5581FBE150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543"/>
                    <a:ext cx="616" cy="736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9" name="Rectangle 130">
                    <a:extLst>
                      <a:ext uri="{FF2B5EF4-FFF2-40B4-BE49-F238E27FC236}">
                        <a16:creationId xmlns:a16="http://schemas.microsoft.com/office/drawing/2014/main" id="{6D43E1E2-0DED-70B5-08F4-2FD9F50AC0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40" y="572"/>
                    <a:ext cx="19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D</a:t>
                    </a:r>
                  </a:p>
                </p:txBody>
              </p:sp>
              <p:sp>
                <p:nvSpPr>
                  <p:cNvPr id="20" name="Rectangle 131">
                    <a:extLst>
                      <a:ext uri="{FF2B5EF4-FFF2-40B4-BE49-F238E27FC236}">
                        <a16:creationId xmlns:a16="http://schemas.microsoft.com/office/drawing/2014/main" id="{27A1FDA1-4771-B457-E29E-A73BEE2250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6" y="572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Q</a:t>
                    </a:r>
                  </a:p>
                </p:txBody>
              </p:sp>
              <p:sp>
                <p:nvSpPr>
                  <p:cNvPr id="21" name="Rectangle 132">
                    <a:extLst>
                      <a:ext uri="{FF2B5EF4-FFF2-40B4-BE49-F238E27FC236}">
                        <a16:creationId xmlns:a16="http://schemas.microsoft.com/office/drawing/2014/main" id="{C6DB042D-1BCC-8514-7F4E-F91C8C0229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2" y="1064"/>
                    <a:ext cx="203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Q</a:t>
                    </a:r>
                  </a:p>
                </p:txBody>
              </p:sp>
              <p:sp>
                <p:nvSpPr>
                  <p:cNvPr id="22" name="Line 133">
                    <a:extLst>
                      <a:ext uri="{FF2B5EF4-FFF2-40B4-BE49-F238E27FC236}">
                        <a16:creationId xmlns:a16="http://schemas.microsoft.com/office/drawing/2014/main" id="{AEFD1DD5-F373-B694-5D0E-3D466101F3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28" y="1081"/>
                    <a:ext cx="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3" name="Line 134">
                    <a:extLst>
                      <a:ext uri="{FF2B5EF4-FFF2-40B4-BE49-F238E27FC236}">
                        <a16:creationId xmlns:a16="http://schemas.microsoft.com/office/drawing/2014/main" id="{81D95964-9B3B-FA00-3590-FBB2569BAB2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8" y="655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Line 135">
                    <a:extLst>
                      <a:ext uri="{FF2B5EF4-FFF2-40B4-BE49-F238E27FC236}">
                        <a16:creationId xmlns:a16="http://schemas.microsoft.com/office/drawing/2014/main" id="{CFEDDD22-D4AE-D731-83E7-A1A1777457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68" y="1159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5" name="Line 136">
                    <a:extLst>
                      <a:ext uri="{FF2B5EF4-FFF2-40B4-BE49-F238E27FC236}">
                        <a16:creationId xmlns:a16="http://schemas.microsoft.com/office/drawing/2014/main" id="{F2AA3670-EE1C-8CFF-58B1-ED9A605F77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32" y="655"/>
                    <a:ext cx="12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6" name="Rectangle 137">
                    <a:extLst>
                      <a:ext uri="{FF2B5EF4-FFF2-40B4-BE49-F238E27FC236}">
                        <a16:creationId xmlns:a16="http://schemas.microsoft.com/office/drawing/2014/main" id="{49D588AE-58D4-EF81-A653-E2033514CC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52" y="816"/>
                    <a:ext cx="377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sz="1400" b="1" dirty="0">
                        <a:solidFill>
                          <a:srgbClr val="000000"/>
                        </a:solidFill>
                        <a:latin typeface="Arial" panose="020B0604020202020204" pitchFamily="34" charset="0"/>
                      </a:rPr>
                      <a:t> CLK</a:t>
                    </a:r>
                  </a:p>
                </p:txBody>
              </p:sp>
              <p:sp>
                <p:nvSpPr>
                  <p:cNvPr id="27" name="Line 138">
                    <a:extLst>
                      <a:ext uri="{FF2B5EF4-FFF2-40B4-BE49-F238E27FC236}">
                        <a16:creationId xmlns:a16="http://schemas.microsoft.com/office/drawing/2014/main" id="{114ABF40-E83B-ECFD-9250-453A9F629A2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24" y="904"/>
                    <a:ext cx="12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28" name="Freeform 139">
                    <a:extLst>
                      <a:ext uri="{FF2B5EF4-FFF2-40B4-BE49-F238E27FC236}">
                        <a16:creationId xmlns:a16="http://schemas.microsoft.com/office/drawing/2014/main" id="{FE05797D-F958-45E0-E5FF-8435649649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52" y="860"/>
                    <a:ext cx="64" cy="80"/>
                  </a:xfrm>
                  <a:custGeom>
                    <a:avLst/>
                    <a:gdLst>
                      <a:gd name="T0" fmla="*/ 0 w 64"/>
                      <a:gd name="T1" fmla="*/ 0 h 80"/>
                      <a:gd name="T2" fmla="*/ 64 w 64"/>
                      <a:gd name="T3" fmla="*/ 40 h 80"/>
                      <a:gd name="T4" fmla="*/ 0 w 64"/>
                      <a:gd name="T5" fmla="*/ 80 h 80"/>
                      <a:gd name="T6" fmla="*/ 0 60000 65536"/>
                      <a:gd name="T7" fmla="*/ 0 60000 65536"/>
                      <a:gd name="T8" fmla="*/ 0 60000 65536"/>
                      <a:gd name="T9" fmla="*/ 0 w 64"/>
                      <a:gd name="T10" fmla="*/ 0 h 80"/>
                      <a:gd name="T11" fmla="*/ 64 w 64"/>
                      <a:gd name="T12" fmla="*/ 80 h 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4" h="80">
                        <a:moveTo>
                          <a:pt x="0" y="0"/>
                        </a:moveTo>
                        <a:lnTo>
                          <a:pt x="64" y="40"/>
                        </a:lnTo>
                        <a:lnTo>
                          <a:pt x="0" y="80"/>
                        </a:ln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4" name="Group 363">
                  <a:extLst>
                    <a:ext uri="{FF2B5EF4-FFF2-40B4-BE49-F238E27FC236}">
                      <a16:creationId xmlns:a16="http://schemas.microsoft.com/office/drawing/2014/main" id="{D7DEF6B7-8997-82A7-D491-73BB501AB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483591" y="6655330"/>
                  <a:ext cx="987805" cy="1214060"/>
                  <a:chOff x="4465" y="1190"/>
                  <a:chExt cx="475" cy="584"/>
                </a:xfrm>
              </p:grpSpPr>
              <p:sp>
                <p:nvSpPr>
                  <p:cNvPr id="15" name="AutoShape 364">
                    <a:extLst>
                      <a:ext uri="{FF2B5EF4-FFF2-40B4-BE49-F238E27FC236}">
                        <a16:creationId xmlns:a16="http://schemas.microsoft.com/office/drawing/2014/main" id="{675F566F-C250-4345-1F9A-A0E10417F7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42" y="1265"/>
                    <a:ext cx="544" cy="453"/>
                  </a:xfrm>
                  <a:prstGeom prst="triangle">
                    <a:avLst>
                      <a:gd name="adj" fmla="val 50000"/>
                    </a:avLst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endParaRPr lang="en-US" alt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6" name="Text Box 365">
                    <a:extLst>
                      <a:ext uri="{FF2B5EF4-FFF2-40B4-BE49-F238E27FC236}">
                        <a16:creationId xmlns:a16="http://schemas.microsoft.com/office/drawing/2014/main" id="{B91EF02C-47AF-7117-CA42-034535640F3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5" y="1543"/>
                    <a:ext cx="197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sz="1800" dirty="0">
                        <a:solidFill>
                          <a:srgbClr val="000000"/>
                        </a:solidFill>
                      </a:rPr>
                      <a:t>+</a:t>
                    </a:r>
                  </a:p>
                </p:txBody>
              </p:sp>
              <p:sp>
                <p:nvSpPr>
                  <p:cNvPr id="17" name="Text Box 366">
                    <a:extLst>
                      <a:ext uri="{FF2B5EF4-FFF2-40B4-BE49-F238E27FC236}">
                        <a16:creationId xmlns:a16="http://schemas.microsoft.com/office/drawing/2014/main" id="{11B536C4-6277-3A98-A688-4098269B37C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9" y="1190"/>
                    <a:ext cx="188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1pPr>
                    <a:lvl2pPr marL="37931725" indent="-37474525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2pPr>
                    <a:lvl3pPr marL="1955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3pPr>
                    <a:lvl4pPr marL="24003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4pPr>
                    <a:lvl5pPr marL="2844800" indent="-800100">
                      <a:spcBef>
                        <a:spcPts val="3600"/>
                      </a:spcBef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5pPr>
                    <a:lvl6pPr marL="33020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6pPr>
                    <a:lvl7pPr marL="37592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7pPr>
                    <a:lvl8pPr marL="42164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8pPr>
                    <a:lvl9pPr marL="4673600" indent="-800100" eaLnBrk="0" fontAlgn="base" hangingPunct="0">
                      <a:spcBef>
                        <a:spcPts val="3600"/>
                      </a:spcBef>
                      <a:spcAft>
                        <a:spcPct val="0"/>
                      </a:spcAft>
                      <a:buSzPct val="171000"/>
                      <a:buFont typeface="Gill Sans" pitchFamily="1" charset="0"/>
                      <a:buChar char="•"/>
                      <a:defRPr sz="3400">
                        <a:solidFill>
                          <a:schemeClr val="tx1"/>
                        </a:solidFill>
                        <a:latin typeface="Gill Sans" pitchFamily="1" charset="0"/>
                        <a:ea typeface="ヒラギノ角ゴ ProN W3" pitchFamily="1" charset="-128"/>
                        <a:sym typeface="Gill Sans" pitchFamily="1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SzTx/>
                      <a:buFontTx/>
                      <a:buNone/>
                    </a:pPr>
                    <a:r>
                      <a:rPr lang="en-US" altLang="en-US" sz="1800" dirty="0">
                        <a:solidFill>
                          <a:srgbClr val="000000"/>
                        </a:solidFill>
                      </a:rPr>
                      <a:t>_</a:t>
                    </a:r>
                  </a:p>
                </p:txBody>
              </p:sp>
            </p:grpSp>
          </p:grp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7409B52C-3BF2-4CEF-9467-4C7120E5D8BB}"/>
                  </a:ext>
                </a:extLst>
              </p:cNvPr>
              <p:cNvCxnSpPr/>
              <p:nvPr/>
            </p:nvCxnSpPr>
            <p:spPr>
              <a:xfrm flipH="1">
                <a:off x="11238345" y="68548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CE778C5-9E13-057C-DB5A-96D5A3C42820}"/>
                  </a:ext>
                </a:extLst>
              </p:cNvPr>
              <p:cNvCxnSpPr/>
              <p:nvPr/>
            </p:nvCxnSpPr>
            <p:spPr>
              <a:xfrm flipH="1">
                <a:off x="11238345" y="76930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BB9662B2-4E39-07B0-705B-14EB51B857AF}"/>
                  </a:ext>
                </a:extLst>
              </p:cNvPr>
              <p:cNvCxnSpPr/>
              <p:nvPr/>
            </p:nvCxnSpPr>
            <p:spPr>
              <a:xfrm flipH="1">
                <a:off x="12471400" y="7273925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593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12D13-C8CB-EC06-5931-0B40155B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266498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DA3427"/>
                </a:solidFill>
              </a:rPr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1426506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Which is true about forward voltage drop in a diode?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It is lower in some diode types than in others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is proportional to peak inverse voltage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indicates that the diode is defective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It has no impact on the voltage delivered to the load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T6B01 A 3-10</a:t>
            </a:r>
          </a:p>
        </p:txBody>
      </p:sp>
    </p:spTree>
    <p:extLst>
      <p:ext uri="{BB962C8B-B14F-4D97-AF65-F5344CB8AC3E}">
        <p14:creationId xmlns:p14="http://schemas.microsoft.com/office/powerpoint/2010/main" val="33279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176FC-7F98-42B2-E27C-611B3920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27" y="365125"/>
            <a:ext cx="10965873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What electronic component allows current to flow in only one direction?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F9B5A-A353-DF51-C337-BD12B4E8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2227406"/>
            <a:ext cx="10965873" cy="3799321"/>
          </a:xfrm>
        </p:spPr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Resistor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Fuse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Diode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Driven element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8BB73E-E005-9387-E864-50784335AE08}"/>
              </a:ext>
            </a:extLst>
          </p:cNvPr>
          <p:cNvSpPr txBox="1"/>
          <p:nvPr/>
        </p:nvSpPr>
        <p:spPr>
          <a:xfrm>
            <a:off x="387927" y="6317673"/>
            <a:ext cx="5223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A3427"/>
                </a:solidFill>
              </a:rPr>
              <a:t>T6B02 C 3-10</a:t>
            </a:r>
          </a:p>
        </p:txBody>
      </p:sp>
    </p:spTree>
    <p:extLst>
      <p:ext uri="{BB962C8B-B14F-4D97-AF65-F5344CB8AC3E}">
        <p14:creationId xmlns:p14="http://schemas.microsoft.com/office/powerpoint/2010/main" val="10551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4999</Words>
  <Application>Microsoft Office PowerPoint</Application>
  <PresentationFormat>Widescreen</PresentationFormat>
  <Paragraphs>817</Paragraphs>
  <Slides>149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149</vt:i4>
      </vt:variant>
    </vt:vector>
  </HeadingPairs>
  <TitlesOfParts>
    <vt:vector size="157" baseType="lpstr">
      <vt:lpstr>Arial</vt:lpstr>
      <vt:lpstr>Calibri</vt:lpstr>
      <vt:lpstr>Calibri Light</vt:lpstr>
      <vt:lpstr>Cambria</vt:lpstr>
      <vt:lpstr>Cambria Math</vt:lpstr>
      <vt:lpstr>Franklin Gothic Heavy</vt:lpstr>
      <vt:lpstr>Gill Sans</vt:lpstr>
      <vt:lpstr>Office Theme</vt:lpstr>
      <vt:lpstr>PowerPoint Presentation</vt:lpstr>
      <vt:lpstr>Amateur Radio Technician Exam Prep Course</vt:lpstr>
      <vt:lpstr>Fundamentals of Electricity</vt:lpstr>
      <vt:lpstr>Basic Electrical Concepts</vt:lpstr>
      <vt:lpstr>Basic Electrical Concepts (cont.)</vt:lpstr>
      <vt:lpstr>Basic Electrical Concepts (cont.)</vt:lpstr>
      <vt:lpstr>PRACTICE QUESTIONS</vt:lpstr>
      <vt:lpstr>Electrical current is measured in which of the following units?</vt:lpstr>
      <vt:lpstr>What is the name for the flow of electrons in an electric circuit?</vt:lpstr>
      <vt:lpstr>What is the electrical term for the force that causes electron flow?</vt:lpstr>
      <vt:lpstr>Which of the following describes alternating current?</vt:lpstr>
      <vt:lpstr>Which instrument would you use to measure electric potential?</vt:lpstr>
      <vt:lpstr>Which instrument is used to measure electric current?</vt:lpstr>
      <vt:lpstr>The Two Kinds of Current</vt:lpstr>
      <vt:lpstr>Current Flow</vt:lpstr>
      <vt:lpstr>Series Circuit</vt:lpstr>
      <vt:lpstr>Parallel Circuit</vt:lpstr>
      <vt:lpstr>PRACTICE QUESTIONS</vt:lpstr>
      <vt:lpstr>In which type of circuit is DC current the same through all components?</vt:lpstr>
      <vt:lpstr>In which type of circuit is voltage the same across all components?</vt:lpstr>
      <vt:lpstr>How is a voltmeter connected to a component to measure applied voltage?</vt:lpstr>
      <vt:lpstr>When configured to measure current, how is a multimeter connected to a component?</vt:lpstr>
      <vt:lpstr>Multimeters</vt:lpstr>
      <vt:lpstr>PRACTICE QUESTIONS</vt:lpstr>
      <vt:lpstr>Which of the following can damage a multimeter?</vt:lpstr>
      <vt:lpstr>Which of the following measurements are made using a multimeter?</vt:lpstr>
      <vt:lpstr>What reading indicates that an ohmmeter is connected across a large, discharged capacitor?</vt:lpstr>
      <vt:lpstr>Which of the following precautions should be taken when measuring in-circuit resistance with an ohmmeter?</vt:lpstr>
      <vt:lpstr>Which of the following precautions should be taken when measuring high voltages with a voltmeter?</vt:lpstr>
      <vt:lpstr>Ohm’s Law</vt:lpstr>
      <vt:lpstr>Examples of how to use Ohm’s Law</vt:lpstr>
      <vt:lpstr>More Ohm’s Law Examples</vt:lpstr>
      <vt:lpstr>PRACTICE QUESTIONS</vt:lpstr>
      <vt:lpstr>What are the units of electrical resistance?</vt:lpstr>
      <vt:lpstr>Why are metals generally good conductors of electricity?</vt:lpstr>
      <vt:lpstr>Which of the following is a good electrical insulator?</vt:lpstr>
      <vt:lpstr>What formula is used to calculate current in a circuit?</vt:lpstr>
      <vt:lpstr>What formula is used to calculate voltage in a circuit?</vt:lpstr>
      <vt:lpstr>What formula is used to calculate resistance in a circuit?</vt:lpstr>
      <vt:lpstr>What is the resistance of a circuit in which a current of 3 amperes flows when connected to 90 volts?</vt:lpstr>
      <vt:lpstr>What is the resistance of a circuit for which the applied voltage is 12 volts and the current flow is 1.5 amperes?</vt:lpstr>
      <vt:lpstr>What is the resistance of a circuit that draws 4 amperes from a 12-volt source?</vt:lpstr>
      <vt:lpstr>What is the current in a circuit with an applied voltage of 120 volts and a resistance of 80 ohms?</vt:lpstr>
      <vt:lpstr>What is the current through a 100-ohm resistor connected across 200 volts?</vt:lpstr>
      <vt:lpstr>What is the current through a 24-ohm resistor connected across 240 volts?</vt:lpstr>
      <vt:lpstr>What is the voltage across a 2-ohm resistor if a current of 0.5 amperes flows through it?</vt:lpstr>
      <vt:lpstr>What is the voltage across a 10-ohm resistor if a current of 1 ampere flows through it?</vt:lpstr>
      <vt:lpstr>What is the voltage across a 10-ohm resistor if a current of 2 amperes flows through it?</vt:lpstr>
      <vt:lpstr>Power</vt:lpstr>
      <vt:lpstr>Example Power Calculations</vt:lpstr>
      <vt:lpstr>PRACTICE QUESTIONS</vt:lpstr>
      <vt:lpstr>Electrical power is measured in which of the following units?</vt:lpstr>
      <vt:lpstr>Which term describes the rate at which electrical energy is used?</vt:lpstr>
      <vt:lpstr>What is the formula used to calculate electrical power (P) in a DC circuit?</vt:lpstr>
      <vt:lpstr>How much power is delivered by a voltage of 13.8 volts DC and a current of 10 amperes?</vt:lpstr>
      <vt:lpstr>How much power is delivered by a voltage of 12 volts DC and a current of 2.5 amperes?</vt:lpstr>
      <vt:lpstr>How much current is required to deliver 120 watts at a voltage of 12 volts DC?</vt:lpstr>
      <vt:lpstr>Components and Units</vt:lpstr>
      <vt:lpstr>Resistors</vt:lpstr>
      <vt:lpstr>Large Variety of Resistors!</vt:lpstr>
      <vt:lpstr>Capacitors</vt:lpstr>
      <vt:lpstr>Capacitors (cont.)</vt:lpstr>
      <vt:lpstr>Large Variety of Capacitors!</vt:lpstr>
      <vt:lpstr>Inductors</vt:lpstr>
      <vt:lpstr>Variable Components</vt:lpstr>
      <vt:lpstr>Transformers</vt:lpstr>
      <vt:lpstr>PRACTICE QUESTIONS</vt:lpstr>
      <vt:lpstr>What describes the ability to store energy in an electric field?</vt:lpstr>
      <vt:lpstr>What is the unit of capacitance?</vt:lpstr>
      <vt:lpstr>What describes the ability to store energy in a magnetic field?</vt:lpstr>
      <vt:lpstr>What is the unit of inductance?</vt:lpstr>
      <vt:lpstr>What electrical component opposes the flow of current in a DC circuit?</vt:lpstr>
      <vt:lpstr>What type of component is often used as an adjustable volume control?</vt:lpstr>
      <vt:lpstr>What electrical parameter is controlled by a potentiometer?</vt:lpstr>
      <vt:lpstr>What electrical component stores energy in an electric field?</vt:lpstr>
      <vt:lpstr>What type of electrical component consists of conductive surfaces separated by an insulator?</vt:lpstr>
      <vt:lpstr>What type of electrical component stores energy in a magnetic field?</vt:lpstr>
      <vt:lpstr>What electrical component is typically constructed as a coil of wire?</vt:lpstr>
      <vt:lpstr>What component changes 120 V AC power to a lower AC voltage for other uses?</vt:lpstr>
      <vt:lpstr>Reactance and Impedance</vt:lpstr>
      <vt:lpstr>Reactance and Impedance (cont.)</vt:lpstr>
      <vt:lpstr>PRACTICE QUESTIONS</vt:lpstr>
      <vt:lpstr>What is the unit of impedance?</vt:lpstr>
      <vt:lpstr>What is impedance?</vt:lpstr>
      <vt:lpstr>Resonance</vt:lpstr>
      <vt:lpstr>Resonant or Tuned Circuit</vt:lpstr>
      <vt:lpstr>PRACTICE QUESTIONS</vt:lpstr>
      <vt:lpstr>Which of the following is combined with an inductor to make a resonant circuit?</vt:lpstr>
      <vt:lpstr>Which of the following is a resonant or tuned circuit?</vt:lpstr>
      <vt:lpstr>Diodes, Transistors and Integrated Circuits (Semiconductors)</vt:lpstr>
      <vt:lpstr>Diodes</vt:lpstr>
      <vt:lpstr>Diodes (cont.)</vt:lpstr>
      <vt:lpstr>Transistors</vt:lpstr>
      <vt:lpstr>Transistors (cont.)</vt:lpstr>
      <vt:lpstr>Transistors (cont.)</vt:lpstr>
      <vt:lpstr>Integrated Circuits</vt:lpstr>
      <vt:lpstr>PRACTICE QUESTIONS</vt:lpstr>
      <vt:lpstr>Which is true about forward voltage drop in a diode?</vt:lpstr>
      <vt:lpstr>What electronic component allows current to flow in only one direction?</vt:lpstr>
      <vt:lpstr>Which of these components can be used as an electronic switch?</vt:lpstr>
      <vt:lpstr>Which of the following components can consist of three regions of semiconductor material?</vt:lpstr>
      <vt:lpstr>What type of transistor has a gate, drain, and source?</vt:lpstr>
      <vt:lpstr>How is the cathode lead of a semiconductor diode often marked on the package?</vt:lpstr>
      <vt:lpstr>What causes a light-emitting diode (LED) to emit light?</vt:lpstr>
      <vt:lpstr>What does the abbreviation FET stand for?</vt:lpstr>
      <vt:lpstr>What are the names for the electrodes of a diode?</vt:lpstr>
      <vt:lpstr>Which of the following can provide power gain?</vt:lpstr>
      <vt:lpstr>What is the term that describes a device’s ability to amplify a signal?</vt:lpstr>
      <vt:lpstr>What are the names of the electrodes of a bipolar junction transistor?</vt:lpstr>
      <vt:lpstr>Which of the following devices or circuits changes an alternating current into a varying direct current signal?</vt:lpstr>
      <vt:lpstr>Which of the following is commonly used as a visual indicator?</vt:lpstr>
      <vt:lpstr>What is the name of a device that combines several semiconductors and other components into one package?</vt:lpstr>
      <vt:lpstr>What is the function of component 2 in figure T-1?</vt:lpstr>
      <vt:lpstr>Protective Components</vt:lpstr>
      <vt:lpstr>PowerPoint Presentation</vt:lpstr>
      <vt:lpstr>PRACTICE QUESTIONS</vt:lpstr>
      <vt:lpstr>What electrical component is used to protect other circuit components from current overloads?</vt:lpstr>
      <vt:lpstr>What is the purpose of a fuse in an electrical circuit?</vt:lpstr>
      <vt:lpstr>Why should a 5-ampere fuse never be replaced with a 20-ampere fuse?</vt:lpstr>
      <vt:lpstr>Circuit Gatekeepers … Switches &amp; Relays</vt:lpstr>
      <vt:lpstr>Switch Configurations</vt:lpstr>
      <vt:lpstr>Indicator, Meters and Displays</vt:lpstr>
      <vt:lpstr>PRACTICE QUESTIONS</vt:lpstr>
      <vt:lpstr>What is the function of an SPDT switch?</vt:lpstr>
      <vt:lpstr>What type of switch is represented by component 3 in figure T-2?</vt:lpstr>
      <vt:lpstr>What is a relay?</vt:lpstr>
      <vt:lpstr>Which of the following displays an electrical quantity as a numeric value?</vt:lpstr>
      <vt:lpstr>Fig 3.15 – Schematic Symbols (see text)</vt:lpstr>
      <vt:lpstr>Fig 3.15 – Schematic Symbols (cont., see text)</vt:lpstr>
      <vt:lpstr>Schematic Diagrams and Symbols</vt:lpstr>
      <vt:lpstr>PRACTICE QUESTIONS</vt:lpstr>
      <vt:lpstr>What is the name of an electrical wiring diagram that uses standard component symbols?</vt:lpstr>
      <vt:lpstr>What is component 1 in figure T-1?</vt:lpstr>
      <vt:lpstr>What is component 2 in figure T-1?</vt:lpstr>
      <vt:lpstr>What is component 3 in figure T-1?</vt:lpstr>
      <vt:lpstr>What is component 4 in figure T-1?</vt:lpstr>
      <vt:lpstr>What is component 6 in figure T-2?</vt:lpstr>
      <vt:lpstr>What is component 8 in figure T-2?</vt:lpstr>
      <vt:lpstr>What is component 9 in figure T-2?</vt:lpstr>
      <vt:lpstr>What is component 4 in figure T-2?</vt:lpstr>
      <vt:lpstr>What is component 3 in figure T-3?</vt:lpstr>
      <vt:lpstr>What is component 4 in figure T-3?</vt:lpstr>
      <vt:lpstr>Which of the following is accurately represented in electrical schematics?</vt:lpstr>
      <vt:lpstr>Radio Circuits</vt:lpstr>
      <vt:lpstr>PRACTICE QUESTIONS</vt:lpstr>
      <vt:lpstr>What is the name of a circuit that generates a signal at a specific frequency?</vt:lpstr>
      <vt:lpstr>Which of the following describes combining speech with an RF carrier signal?</vt:lpstr>
      <vt:lpstr>Which of the following is used to convert a signal from one frequency to another?</vt:lpstr>
      <vt:lpstr>END OF MODULE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Kilpatrick</dc:creator>
  <cp:lastModifiedBy>Jerry Kilpatrick</cp:lastModifiedBy>
  <cp:revision>62</cp:revision>
  <dcterms:created xsi:type="dcterms:W3CDTF">2022-05-19T11:58:59Z</dcterms:created>
  <dcterms:modified xsi:type="dcterms:W3CDTF">2022-07-24T18:22:18Z</dcterms:modified>
</cp:coreProperties>
</file>