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85" r:id="rId5"/>
    <p:sldId id="286" r:id="rId6"/>
    <p:sldId id="287" r:id="rId7"/>
    <p:sldId id="288" r:id="rId8"/>
    <p:sldId id="289" r:id="rId9"/>
    <p:sldId id="273" r:id="rId10"/>
    <p:sldId id="272" r:id="rId11"/>
    <p:sldId id="274" r:id="rId12"/>
    <p:sldId id="275" r:id="rId13"/>
    <p:sldId id="276" r:id="rId14"/>
    <p:sldId id="278" r:id="rId15"/>
    <p:sldId id="279" r:id="rId16"/>
    <p:sldId id="280" r:id="rId17"/>
    <p:sldId id="281" r:id="rId18"/>
    <p:sldId id="282" r:id="rId19"/>
    <p:sldId id="283" r:id="rId20"/>
    <p:sldId id="284" r:id="rId21"/>
    <p:sldId id="290" r:id="rId22"/>
    <p:sldId id="300" r:id="rId23"/>
    <p:sldId id="301" r:id="rId24"/>
    <p:sldId id="302" r:id="rId25"/>
    <p:sldId id="303" r:id="rId26"/>
    <p:sldId id="291" r:id="rId27"/>
    <p:sldId id="292" r:id="rId28"/>
    <p:sldId id="293" r:id="rId29"/>
    <p:sldId id="294" r:id="rId30"/>
    <p:sldId id="295" r:id="rId31"/>
    <p:sldId id="296" r:id="rId32"/>
    <p:sldId id="297" r:id="rId33"/>
    <p:sldId id="298" r:id="rId34"/>
    <p:sldId id="299" r:id="rId35"/>
    <p:sldId id="304" r:id="rId36"/>
    <p:sldId id="311" r:id="rId37"/>
    <p:sldId id="312" r:id="rId38"/>
    <p:sldId id="313" r:id="rId39"/>
    <p:sldId id="305" r:id="rId40"/>
    <p:sldId id="306" r:id="rId41"/>
    <p:sldId id="307" r:id="rId42"/>
    <p:sldId id="308" r:id="rId43"/>
    <p:sldId id="309" r:id="rId44"/>
    <p:sldId id="310" r:id="rId45"/>
    <p:sldId id="314" r:id="rId46"/>
    <p:sldId id="321" r:id="rId47"/>
    <p:sldId id="322" r:id="rId48"/>
    <p:sldId id="323" r:id="rId49"/>
    <p:sldId id="317" r:id="rId50"/>
    <p:sldId id="315" r:id="rId51"/>
    <p:sldId id="316" r:id="rId52"/>
    <p:sldId id="318" r:id="rId53"/>
    <p:sldId id="319" r:id="rId54"/>
    <p:sldId id="320" r:id="rId55"/>
    <p:sldId id="324" r:id="rId56"/>
    <p:sldId id="331" r:id="rId57"/>
    <p:sldId id="332" r:id="rId58"/>
    <p:sldId id="333" r:id="rId59"/>
    <p:sldId id="334" r:id="rId60"/>
    <p:sldId id="335" r:id="rId61"/>
    <p:sldId id="336" r:id="rId62"/>
    <p:sldId id="344" r:id="rId63"/>
    <p:sldId id="345" r:id="rId64"/>
    <p:sldId id="325" r:id="rId65"/>
    <p:sldId id="326" r:id="rId66"/>
    <p:sldId id="327" r:id="rId67"/>
    <p:sldId id="328" r:id="rId68"/>
    <p:sldId id="329" r:id="rId69"/>
    <p:sldId id="330" r:id="rId70"/>
    <p:sldId id="337" r:id="rId71"/>
    <p:sldId id="338" r:id="rId72"/>
    <p:sldId id="339" r:id="rId73"/>
    <p:sldId id="340" r:id="rId74"/>
    <p:sldId id="341" r:id="rId75"/>
    <p:sldId id="342" r:id="rId76"/>
    <p:sldId id="343" r:id="rId77"/>
    <p:sldId id="346" r:id="rId78"/>
    <p:sldId id="347" r:id="rId79"/>
    <p:sldId id="348" r:id="rId80"/>
    <p:sldId id="349" r:id="rId81"/>
    <p:sldId id="360" r:id="rId82"/>
    <p:sldId id="361" r:id="rId83"/>
    <p:sldId id="362" r:id="rId84"/>
    <p:sldId id="367" r:id="rId85"/>
    <p:sldId id="368" r:id="rId86"/>
    <p:sldId id="350" r:id="rId87"/>
    <p:sldId id="351" r:id="rId88"/>
    <p:sldId id="352" r:id="rId89"/>
    <p:sldId id="353" r:id="rId90"/>
    <p:sldId id="354" r:id="rId91"/>
    <p:sldId id="355" r:id="rId92"/>
    <p:sldId id="356" r:id="rId93"/>
    <p:sldId id="357" r:id="rId94"/>
    <p:sldId id="358" r:id="rId95"/>
    <p:sldId id="359" r:id="rId96"/>
    <p:sldId id="363" r:id="rId97"/>
    <p:sldId id="364" r:id="rId98"/>
    <p:sldId id="365" r:id="rId99"/>
    <p:sldId id="366" r:id="rId100"/>
    <p:sldId id="371" r:id="rId101"/>
    <p:sldId id="380" r:id="rId102"/>
    <p:sldId id="381" r:id="rId103"/>
    <p:sldId id="382" r:id="rId104"/>
    <p:sldId id="387" r:id="rId105"/>
    <p:sldId id="388" r:id="rId106"/>
    <p:sldId id="369" r:id="rId107"/>
    <p:sldId id="370" r:id="rId108"/>
    <p:sldId id="372" r:id="rId109"/>
    <p:sldId id="373" r:id="rId110"/>
    <p:sldId id="374" r:id="rId111"/>
    <p:sldId id="375" r:id="rId112"/>
    <p:sldId id="376" r:id="rId113"/>
    <p:sldId id="377" r:id="rId114"/>
    <p:sldId id="378" r:id="rId115"/>
    <p:sldId id="379" r:id="rId116"/>
    <p:sldId id="383" r:id="rId117"/>
    <p:sldId id="384" r:id="rId118"/>
    <p:sldId id="385" r:id="rId119"/>
    <p:sldId id="386" r:id="rId120"/>
    <p:sldId id="270"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427"/>
    <a:srgbClr val="0000FF"/>
    <a:srgbClr val="141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49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908A-F99F-92A1-DB37-7C9BB37D9AD0}"/>
              </a:ext>
            </a:extLst>
          </p:cNvPr>
          <p:cNvSpPr>
            <a:spLocks noGrp="1"/>
          </p:cNvSpPr>
          <p:nvPr>
            <p:ph type="ctrTitle"/>
          </p:nvPr>
        </p:nvSpPr>
        <p:spPr>
          <a:xfrm>
            <a:off x="1524000" y="1122363"/>
            <a:ext cx="9144000" cy="2387600"/>
          </a:xfrm>
        </p:spPr>
        <p:txBody>
          <a:bodyPr anchor="b"/>
          <a:lstStyle>
            <a:lvl1pPr algn="ctr">
              <a:defRPr sz="6000">
                <a:solidFill>
                  <a:srgbClr val="14183F"/>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9C4F7D20-FE8C-130D-B4E8-934A3A92F6FC}"/>
              </a:ext>
            </a:extLst>
          </p:cNvPr>
          <p:cNvSpPr>
            <a:spLocks noGrp="1"/>
          </p:cNvSpPr>
          <p:nvPr>
            <p:ph type="subTitle" idx="1"/>
          </p:nvPr>
        </p:nvSpPr>
        <p:spPr>
          <a:xfrm>
            <a:off x="1524000" y="3602038"/>
            <a:ext cx="9144000" cy="1655762"/>
          </a:xfrm>
        </p:spPr>
        <p:txBody>
          <a:bodyPr/>
          <a:lstStyle>
            <a:lvl1pPr marL="0" indent="0" algn="ctr">
              <a:buNone/>
              <a:defRPr sz="2400">
                <a:solidFill>
                  <a:srgbClr val="1418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31823F-C096-C28D-03ED-A2B1AEDC661C}"/>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5" name="Footer Placeholder 4">
            <a:extLst>
              <a:ext uri="{FF2B5EF4-FFF2-40B4-BE49-F238E27FC236}">
                <a16:creationId xmlns:a16="http://schemas.microsoft.com/office/drawing/2014/main" id="{8A1AFDC8-28CB-4D03-6613-F60531F35AEB}"/>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4C7ABF6E-E2A6-18D3-4DA3-3BCB2B0944EA}"/>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spTree>
    <p:extLst>
      <p:ext uri="{BB962C8B-B14F-4D97-AF65-F5344CB8AC3E}">
        <p14:creationId xmlns:p14="http://schemas.microsoft.com/office/powerpoint/2010/main" val="276891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86D2-CD9F-4EF4-AFF4-04AC73ADF987}"/>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CDB567E5-94ED-886F-C205-10FCA3A2CDA8}"/>
              </a:ext>
            </a:extLst>
          </p:cNvPr>
          <p:cNvSpPr>
            <a:spLocks noGrp="1"/>
          </p:cNvSpPr>
          <p:nvPr>
            <p:ph type="body" orient="vert" idx="1"/>
          </p:nvPr>
        </p:nvSpPr>
        <p:spPr/>
        <p:txBody>
          <a:bodyPr vert="eaVert"/>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227D6-FCC8-17DE-2977-C13559959001}"/>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5" name="Footer Placeholder 4">
            <a:extLst>
              <a:ext uri="{FF2B5EF4-FFF2-40B4-BE49-F238E27FC236}">
                <a16:creationId xmlns:a16="http://schemas.microsoft.com/office/drawing/2014/main" id="{7DBF339B-EB9A-35B1-26DA-597B391CDCE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947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65083-3231-6214-C4C8-CEDC5EB0559D}"/>
              </a:ext>
            </a:extLst>
          </p:cNvPr>
          <p:cNvSpPr>
            <a:spLocks noGrp="1"/>
          </p:cNvSpPr>
          <p:nvPr>
            <p:ph type="title" orient="vert"/>
          </p:nvPr>
        </p:nvSpPr>
        <p:spPr>
          <a:xfrm>
            <a:off x="8724900" y="365125"/>
            <a:ext cx="2628900" cy="5811838"/>
          </a:xfrm>
        </p:spPr>
        <p:txBody>
          <a:bodyPr vert="eaVert"/>
          <a:lstStyle>
            <a:lvl1pPr>
              <a:defRPr>
                <a:solidFill>
                  <a:srgbClr val="14183F"/>
                </a:solidFill>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5B5CA91D-74EA-865B-1257-F44BA2D0D733}"/>
              </a:ext>
            </a:extLst>
          </p:cNvPr>
          <p:cNvSpPr>
            <a:spLocks noGrp="1"/>
          </p:cNvSpPr>
          <p:nvPr>
            <p:ph type="body" orient="vert" idx="1"/>
          </p:nvPr>
        </p:nvSpPr>
        <p:spPr>
          <a:xfrm>
            <a:off x="838200" y="365125"/>
            <a:ext cx="7734300" cy="5811838"/>
          </a:xfrm>
        </p:spPr>
        <p:txBody>
          <a:bodyPr vert="eaVert"/>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5F9D1-C38A-B7E2-F77F-B4DB20586A86}"/>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5" name="Footer Placeholder 4">
            <a:extLst>
              <a:ext uri="{FF2B5EF4-FFF2-40B4-BE49-F238E27FC236}">
                <a16:creationId xmlns:a16="http://schemas.microsoft.com/office/drawing/2014/main" id="{C289572F-A2C6-5759-D062-9775F736F14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6712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79AF1-542A-93B2-F187-99AF168CEE25}"/>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875C7103-CF40-E179-7025-FBAA5CEAEA0D}"/>
              </a:ext>
            </a:extLst>
          </p:cNvPr>
          <p:cNvSpPr>
            <a:spLocks noGrp="1"/>
          </p:cNvSpPr>
          <p:nvPr>
            <p:ph idx="1"/>
          </p:nvPr>
        </p:nvSpPr>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5C943-DBBB-FD21-F96E-FA3DCCAF2736}"/>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5" name="Footer Placeholder 4">
            <a:extLst>
              <a:ext uri="{FF2B5EF4-FFF2-40B4-BE49-F238E27FC236}">
                <a16:creationId xmlns:a16="http://schemas.microsoft.com/office/drawing/2014/main" id="{290587FD-2241-9FAE-0B83-C4F1A8CBE6A7}"/>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55CEC5FE-0722-C3D0-B527-DA85FE5C5639}"/>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spTree>
    <p:extLst>
      <p:ext uri="{BB962C8B-B14F-4D97-AF65-F5344CB8AC3E}">
        <p14:creationId xmlns:p14="http://schemas.microsoft.com/office/powerpoint/2010/main" val="133163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1E9B-71C3-2172-7BE6-3D4A327112CE}"/>
              </a:ext>
            </a:extLst>
          </p:cNvPr>
          <p:cNvSpPr>
            <a:spLocks noGrp="1"/>
          </p:cNvSpPr>
          <p:nvPr>
            <p:ph type="title"/>
          </p:nvPr>
        </p:nvSpPr>
        <p:spPr>
          <a:xfrm>
            <a:off x="831850" y="1709738"/>
            <a:ext cx="10515600" cy="2852737"/>
          </a:xfrm>
        </p:spPr>
        <p:txBody>
          <a:bodyPr anchor="b"/>
          <a:lstStyle>
            <a:lvl1pPr>
              <a:defRPr sz="6000">
                <a:solidFill>
                  <a:srgbClr val="14183F"/>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525EDA0C-3D19-491A-DD54-858CD7D40592}"/>
              </a:ext>
            </a:extLst>
          </p:cNvPr>
          <p:cNvSpPr>
            <a:spLocks noGrp="1"/>
          </p:cNvSpPr>
          <p:nvPr>
            <p:ph type="body" idx="1"/>
          </p:nvPr>
        </p:nvSpPr>
        <p:spPr>
          <a:xfrm>
            <a:off x="831850" y="4589463"/>
            <a:ext cx="10515600" cy="1500187"/>
          </a:xfrm>
        </p:spPr>
        <p:txBody>
          <a:bodyPr/>
          <a:lstStyle>
            <a:lvl1pPr marL="0" indent="0">
              <a:buNone/>
              <a:defRPr sz="2400">
                <a:solidFill>
                  <a:srgbClr val="14183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44DA1-140C-F634-633C-88E49932B081}"/>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5" name="Footer Placeholder 4">
            <a:extLst>
              <a:ext uri="{FF2B5EF4-FFF2-40B4-BE49-F238E27FC236}">
                <a16:creationId xmlns:a16="http://schemas.microsoft.com/office/drawing/2014/main" id="{7F59B3EA-70B3-CCAC-AA9D-953C03013B5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05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45C3-CA18-8124-8150-2D2E865AB69E}"/>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A3BC03D-435A-DC33-A5E1-09E3616D6247}"/>
              </a:ext>
            </a:extLst>
          </p:cNvPr>
          <p:cNvSpPr>
            <a:spLocks noGrp="1"/>
          </p:cNvSpPr>
          <p:nvPr>
            <p:ph sz="half" idx="1"/>
          </p:nvPr>
        </p:nvSpPr>
        <p:spPr>
          <a:xfrm>
            <a:off x="838200" y="1825625"/>
            <a:ext cx="5181600" cy="435133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42CFE-D21A-783C-3BEB-94C675449B7D}"/>
              </a:ext>
            </a:extLst>
          </p:cNvPr>
          <p:cNvSpPr>
            <a:spLocks noGrp="1"/>
          </p:cNvSpPr>
          <p:nvPr>
            <p:ph sz="half" idx="2"/>
          </p:nvPr>
        </p:nvSpPr>
        <p:spPr>
          <a:xfrm>
            <a:off x="6172200" y="1825625"/>
            <a:ext cx="5181600" cy="435133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ED426B-B642-4C33-5648-D168F31EFAE9}"/>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6" name="Footer Placeholder 5">
            <a:extLst>
              <a:ext uri="{FF2B5EF4-FFF2-40B4-BE49-F238E27FC236}">
                <a16:creationId xmlns:a16="http://schemas.microsoft.com/office/drawing/2014/main" id="{A13815B7-3C8B-E303-67BB-948EFC0911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88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7AD3-CAA0-991F-614D-21A4A0FA6EE2}"/>
              </a:ext>
            </a:extLst>
          </p:cNvPr>
          <p:cNvSpPr>
            <a:spLocks noGrp="1"/>
          </p:cNvSpPr>
          <p:nvPr>
            <p:ph type="title"/>
          </p:nvPr>
        </p:nvSpPr>
        <p:spPr>
          <a:xfrm>
            <a:off x="839788" y="365125"/>
            <a:ext cx="10515600" cy="1325563"/>
          </a:xfrm>
        </p:spPr>
        <p:txBody>
          <a:bodyPr/>
          <a:lstStyle>
            <a:lvl1pPr>
              <a:defRPr>
                <a:solidFill>
                  <a:srgbClr val="14183F"/>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60393C8E-FAAC-6B46-4500-BC55F35543B4}"/>
              </a:ext>
            </a:extLst>
          </p:cNvPr>
          <p:cNvSpPr>
            <a:spLocks noGrp="1"/>
          </p:cNvSpPr>
          <p:nvPr>
            <p:ph type="body" idx="1"/>
          </p:nvPr>
        </p:nvSpPr>
        <p:spPr>
          <a:xfrm>
            <a:off x="839788" y="1681163"/>
            <a:ext cx="5157787" cy="823912"/>
          </a:xfrm>
        </p:spPr>
        <p:txBody>
          <a:bodyPr anchor="b"/>
          <a:lstStyle>
            <a:lvl1pPr marL="0" indent="0">
              <a:buNone/>
              <a:defRPr sz="2400" b="1">
                <a:solidFill>
                  <a:srgbClr val="1418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2A257-9989-2611-44F0-53116FBDF738}"/>
              </a:ext>
            </a:extLst>
          </p:cNvPr>
          <p:cNvSpPr>
            <a:spLocks noGrp="1"/>
          </p:cNvSpPr>
          <p:nvPr>
            <p:ph sz="half" idx="2"/>
          </p:nvPr>
        </p:nvSpPr>
        <p:spPr>
          <a:xfrm>
            <a:off x="839788" y="2505075"/>
            <a:ext cx="5157787" cy="368458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48BA6-C96A-9BDA-AD20-07B61307D02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418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B2D08-C4C7-D389-1161-64D110932257}"/>
              </a:ext>
            </a:extLst>
          </p:cNvPr>
          <p:cNvSpPr>
            <a:spLocks noGrp="1"/>
          </p:cNvSpPr>
          <p:nvPr>
            <p:ph sz="quarter" idx="4"/>
          </p:nvPr>
        </p:nvSpPr>
        <p:spPr>
          <a:xfrm>
            <a:off x="6172200" y="2505075"/>
            <a:ext cx="5183188" cy="3684588"/>
          </a:xfrm>
        </p:spPr>
        <p:txBody>
          <a:bodyPr/>
          <a:lstStyle>
            <a:lvl1pPr>
              <a:defRPr>
                <a:solidFill>
                  <a:srgbClr val="14183F"/>
                </a:solidFill>
              </a:defRPr>
            </a:lvl1pPr>
            <a:lvl2pPr>
              <a:defRPr>
                <a:solidFill>
                  <a:srgbClr val="14183F"/>
                </a:solidFill>
              </a:defRPr>
            </a:lvl2pPr>
            <a:lvl3pPr>
              <a:defRPr>
                <a:solidFill>
                  <a:srgbClr val="14183F"/>
                </a:solidFill>
              </a:defRPr>
            </a:lvl3pPr>
            <a:lvl4pPr>
              <a:defRPr>
                <a:solidFill>
                  <a:srgbClr val="14183F"/>
                </a:solidFill>
              </a:defRPr>
            </a:lvl4pPr>
            <a:lvl5pPr>
              <a:defRPr>
                <a:solidFill>
                  <a:srgbClr val="1418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455890-A863-E416-979C-6B9B5308DCC4}"/>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8" name="Footer Placeholder 7">
            <a:extLst>
              <a:ext uri="{FF2B5EF4-FFF2-40B4-BE49-F238E27FC236}">
                <a16:creationId xmlns:a16="http://schemas.microsoft.com/office/drawing/2014/main" id="{76B9AD17-7E41-FF4A-325B-55DC8E6B498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418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420D-8922-B51D-DBE7-56EF7E44F32C}"/>
              </a:ext>
            </a:extLst>
          </p:cNvPr>
          <p:cNvSpPr>
            <a:spLocks noGrp="1"/>
          </p:cNvSpPr>
          <p:nvPr>
            <p:ph type="title"/>
          </p:nvPr>
        </p:nvSpPr>
        <p:spPr/>
        <p:txBody>
          <a:bodyPr/>
          <a:lstStyle>
            <a:lvl1pPr>
              <a:defRPr>
                <a:solidFill>
                  <a:srgbClr val="14183F"/>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839D6D68-27C7-044E-1826-8CEFBB53703B}"/>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4" name="Footer Placeholder 3">
            <a:extLst>
              <a:ext uri="{FF2B5EF4-FFF2-40B4-BE49-F238E27FC236}">
                <a16:creationId xmlns:a16="http://schemas.microsoft.com/office/drawing/2014/main" id="{1B3A62E1-0CF8-5C8F-6179-3D967C91208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9283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90040-99EE-77B6-56FB-FF6C0325FCAF}"/>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3" name="Footer Placeholder 2">
            <a:extLst>
              <a:ext uri="{FF2B5EF4-FFF2-40B4-BE49-F238E27FC236}">
                <a16:creationId xmlns:a16="http://schemas.microsoft.com/office/drawing/2014/main" id="{370A27A0-A5DE-1444-964F-6F6E5F5DC33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9081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AB2C-A59F-9E22-D161-6C7AE3C2FB1B}"/>
              </a:ext>
            </a:extLst>
          </p:cNvPr>
          <p:cNvSpPr>
            <a:spLocks noGrp="1"/>
          </p:cNvSpPr>
          <p:nvPr>
            <p:ph type="title"/>
          </p:nvPr>
        </p:nvSpPr>
        <p:spPr>
          <a:xfrm>
            <a:off x="839788" y="457200"/>
            <a:ext cx="3932237" cy="1600200"/>
          </a:xfrm>
        </p:spPr>
        <p:txBody>
          <a:bodyPr anchor="b"/>
          <a:lstStyle>
            <a:lvl1pPr>
              <a:defRPr sz="3200">
                <a:solidFill>
                  <a:srgbClr val="14183F"/>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509947F-4F17-CE37-0E62-CB87BE223B71}"/>
              </a:ext>
            </a:extLst>
          </p:cNvPr>
          <p:cNvSpPr>
            <a:spLocks noGrp="1"/>
          </p:cNvSpPr>
          <p:nvPr>
            <p:ph idx="1"/>
          </p:nvPr>
        </p:nvSpPr>
        <p:spPr>
          <a:xfrm>
            <a:off x="5183188" y="987425"/>
            <a:ext cx="6172200" cy="4873625"/>
          </a:xfrm>
        </p:spPr>
        <p:txBody>
          <a:bodyPr/>
          <a:lstStyle>
            <a:lvl1pPr>
              <a:defRPr sz="3200">
                <a:solidFill>
                  <a:srgbClr val="14183F"/>
                </a:solidFill>
              </a:defRPr>
            </a:lvl1pPr>
            <a:lvl2pPr>
              <a:defRPr sz="2800">
                <a:solidFill>
                  <a:srgbClr val="14183F"/>
                </a:solidFill>
              </a:defRPr>
            </a:lvl2pPr>
            <a:lvl3pPr>
              <a:defRPr sz="2400">
                <a:solidFill>
                  <a:srgbClr val="14183F"/>
                </a:solidFill>
              </a:defRPr>
            </a:lvl3pPr>
            <a:lvl4pPr>
              <a:defRPr sz="2000">
                <a:solidFill>
                  <a:srgbClr val="14183F"/>
                </a:solidFill>
              </a:defRPr>
            </a:lvl4pPr>
            <a:lvl5pPr>
              <a:defRPr sz="2000">
                <a:solidFill>
                  <a:srgbClr val="14183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C3EDC-A3A2-E102-2C6E-54C8E29EE942}"/>
              </a:ext>
            </a:extLst>
          </p:cNvPr>
          <p:cNvSpPr>
            <a:spLocks noGrp="1"/>
          </p:cNvSpPr>
          <p:nvPr>
            <p:ph type="body" sz="half" idx="2"/>
          </p:nvPr>
        </p:nvSpPr>
        <p:spPr>
          <a:xfrm>
            <a:off x="839788" y="2057400"/>
            <a:ext cx="3932237" cy="3811588"/>
          </a:xfrm>
        </p:spPr>
        <p:txBody>
          <a:bodyPr/>
          <a:lstStyle>
            <a:lvl1pPr marL="0" indent="0">
              <a:buNone/>
              <a:defRPr sz="1600">
                <a:solidFill>
                  <a:srgbClr val="14183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89217-5582-CCDC-23C4-1C4ABA38D0C7}"/>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6" name="Footer Placeholder 5">
            <a:extLst>
              <a:ext uri="{FF2B5EF4-FFF2-40B4-BE49-F238E27FC236}">
                <a16:creationId xmlns:a16="http://schemas.microsoft.com/office/drawing/2014/main" id="{EC9B361E-E229-FA91-A818-68EDF3A2BEB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427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BC9-4125-4B75-2807-29AC49E37398}"/>
              </a:ext>
            </a:extLst>
          </p:cNvPr>
          <p:cNvSpPr>
            <a:spLocks noGrp="1"/>
          </p:cNvSpPr>
          <p:nvPr>
            <p:ph type="title"/>
          </p:nvPr>
        </p:nvSpPr>
        <p:spPr>
          <a:xfrm>
            <a:off x="839788" y="457200"/>
            <a:ext cx="3932237" cy="1600200"/>
          </a:xfrm>
        </p:spPr>
        <p:txBody>
          <a:bodyPr anchor="b"/>
          <a:lstStyle>
            <a:lvl1pPr>
              <a:defRPr sz="3200">
                <a:solidFill>
                  <a:srgbClr val="14183F"/>
                </a:solidFill>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93111AFE-06C8-A261-C990-D1E2018AF1CA}"/>
              </a:ext>
            </a:extLst>
          </p:cNvPr>
          <p:cNvSpPr>
            <a:spLocks noGrp="1"/>
          </p:cNvSpPr>
          <p:nvPr>
            <p:ph type="pic" idx="1"/>
          </p:nvPr>
        </p:nvSpPr>
        <p:spPr>
          <a:xfrm>
            <a:off x="5183188" y="987425"/>
            <a:ext cx="6172200" cy="4873625"/>
          </a:xfrm>
        </p:spPr>
        <p:txBody>
          <a:bodyPr/>
          <a:lstStyle>
            <a:lvl1pPr marL="0" indent="0">
              <a:buNone/>
              <a:defRPr sz="3200">
                <a:solidFill>
                  <a:srgbClr val="14183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1B7B23-EBEA-0118-54C7-662CC9D9812F}"/>
              </a:ext>
            </a:extLst>
          </p:cNvPr>
          <p:cNvSpPr>
            <a:spLocks noGrp="1"/>
          </p:cNvSpPr>
          <p:nvPr>
            <p:ph type="body" sz="half" idx="2"/>
          </p:nvPr>
        </p:nvSpPr>
        <p:spPr>
          <a:xfrm>
            <a:off x="839788" y="2057400"/>
            <a:ext cx="3932237" cy="3811588"/>
          </a:xfrm>
        </p:spPr>
        <p:txBody>
          <a:bodyPr/>
          <a:lstStyle>
            <a:lvl1pPr marL="0" indent="0">
              <a:buNone/>
              <a:defRPr sz="1600">
                <a:solidFill>
                  <a:srgbClr val="14183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10F7E-E94B-DB96-4320-DAC3DFD5F5D1}"/>
              </a:ext>
            </a:extLst>
          </p:cNvPr>
          <p:cNvSpPr>
            <a:spLocks noGrp="1"/>
          </p:cNvSpPr>
          <p:nvPr>
            <p:ph type="dt" sz="half" idx="10"/>
          </p:nvPr>
        </p:nvSpPr>
        <p:spPr/>
        <p:txBody>
          <a:bodyPr/>
          <a:lstStyle/>
          <a:p>
            <a:fld id="{8270F2EC-27EC-4AD1-8606-6AB05A520281}" type="datetimeFigureOut">
              <a:rPr lang="en-US" smtClean="0"/>
              <a:t>7/24/2022</a:t>
            </a:fld>
            <a:endParaRPr lang="en-US"/>
          </a:p>
        </p:txBody>
      </p:sp>
      <p:sp>
        <p:nvSpPr>
          <p:cNvPr id="6" name="Footer Placeholder 5">
            <a:extLst>
              <a:ext uri="{FF2B5EF4-FFF2-40B4-BE49-F238E27FC236}">
                <a16:creationId xmlns:a16="http://schemas.microsoft.com/office/drawing/2014/main" id="{5B1D2946-65F2-2F5F-FE4D-E13D69EC82B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923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7459F-4FBD-1F78-ACFE-BEDED75A0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84E700-112F-76F8-3728-54A5309BE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6E0DF-C066-0E37-7923-86890DB63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0F2EC-27EC-4AD1-8606-6AB05A520281}" type="datetimeFigureOut">
              <a:rPr lang="en-US" smtClean="0"/>
              <a:t>7/24/2022</a:t>
            </a:fld>
            <a:endParaRPr lang="en-US"/>
          </a:p>
        </p:txBody>
      </p:sp>
      <p:sp>
        <p:nvSpPr>
          <p:cNvPr id="5" name="Footer Placeholder 4">
            <a:extLst>
              <a:ext uri="{FF2B5EF4-FFF2-40B4-BE49-F238E27FC236}">
                <a16:creationId xmlns:a16="http://schemas.microsoft.com/office/drawing/2014/main" id="{40003063-564A-5086-18A1-8A148C3CD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B7E6A116-5919-EBBB-ECBC-AD8F60974047}"/>
              </a:ext>
            </a:extLst>
          </p:cNvPr>
          <p:cNvSpPr txBox="1"/>
          <p:nvPr userDrawn="1"/>
        </p:nvSpPr>
        <p:spPr>
          <a:xfrm>
            <a:off x="11573301" y="6451886"/>
            <a:ext cx="618699" cy="369332"/>
          </a:xfrm>
          <a:prstGeom prst="rect">
            <a:avLst/>
          </a:prstGeom>
          <a:noFill/>
        </p:spPr>
        <p:txBody>
          <a:bodyPr wrap="square" rtlCol="0">
            <a:spAutoFit/>
          </a:bodyPr>
          <a:lstStyle/>
          <a:p>
            <a:pPr algn="r"/>
            <a:fld id="{68A9F430-D7DF-46CB-B55B-52E5ECADAC46}" type="slidenum">
              <a:rPr lang="en-US" smtClean="0"/>
              <a:pPr algn="r"/>
              <a:t>‹#›</a:t>
            </a:fld>
            <a:endParaRPr lang="en-US" dirty="0"/>
          </a:p>
        </p:txBody>
      </p:sp>
      <p:pic>
        <p:nvPicPr>
          <p:cNvPr id="9" name="Picture 8">
            <a:extLst>
              <a:ext uri="{FF2B5EF4-FFF2-40B4-BE49-F238E27FC236}">
                <a16:creationId xmlns:a16="http://schemas.microsoft.com/office/drawing/2014/main" id="{94C46408-644A-5A7C-EF1B-835D5DC65F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6915" y="0"/>
            <a:ext cx="1985085" cy="995719"/>
          </a:xfrm>
          <a:prstGeom prst="rect">
            <a:avLst/>
          </a:prstGeom>
        </p:spPr>
      </p:pic>
    </p:spTree>
    <p:extLst>
      <p:ext uri="{BB962C8B-B14F-4D97-AF65-F5344CB8AC3E}">
        <p14:creationId xmlns:p14="http://schemas.microsoft.com/office/powerpoint/2010/main" val="4546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14183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418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418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418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418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418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3C5A2C7-B21D-793F-B110-AFE4CDFE80FC}"/>
              </a:ext>
            </a:extLst>
          </p:cNvPr>
          <p:cNvGrpSpPr/>
          <p:nvPr/>
        </p:nvGrpSpPr>
        <p:grpSpPr>
          <a:xfrm>
            <a:off x="0" y="-1"/>
            <a:ext cx="12192000" cy="6858001"/>
            <a:chOff x="0" y="-1"/>
            <a:chExt cx="12192000" cy="6858001"/>
          </a:xfrm>
        </p:grpSpPr>
        <p:pic>
          <p:nvPicPr>
            <p:cNvPr id="3" name="Picture 2">
              <a:extLst>
                <a:ext uri="{FF2B5EF4-FFF2-40B4-BE49-F238E27FC236}">
                  <a16:creationId xmlns:a16="http://schemas.microsoft.com/office/drawing/2014/main" id="{4E428A0D-063F-5608-5D2D-677A3E84804C}"/>
                </a:ext>
              </a:extLst>
            </p:cNvPr>
            <p:cNvPicPr>
              <a:picLocks noChangeAspect="1"/>
            </p:cNvPicPr>
            <p:nvPr/>
          </p:nvPicPr>
          <p:blipFill>
            <a:blip r:embed="rId2"/>
            <a:stretch>
              <a:fillRect/>
            </a:stretch>
          </p:blipFill>
          <p:spPr>
            <a:xfrm>
              <a:off x="0" y="-1"/>
              <a:ext cx="5955724" cy="2878345"/>
            </a:xfrm>
            <a:prstGeom prst="rect">
              <a:avLst/>
            </a:prstGeom>
          </p:spPr>
        </p:pic>
        <p:pic>
          <p:nvPicPr>
            <p:cNvPr id="5" name="Picture 4">
              <a:extLst>
                <a:ext uri="{FF2B5EF4-FFF2-40B4-BE49-F238E27FC236}">
                  <a16:creationId xmlns:a16="http://schemas.microsoft.com/office/drawing/2014/main" id="{23237BA8-0551-618B-8371-4F8051B0D0DD}"/>
                </a:ext>
              </a:extLst>
            </p:cNvPr>
            <p:cNvPicPr>
              <a:picLocks noChangeAspect="1"/>
            </p:cNvPicPr>
            <p:nvPr/>
          </p:nvPicPr>
          <p:blipFill>
            <a:blip r:embed="rId3"/>
            <a:stretch>
              <a:fillRect/>
            </a:stretch>
          </p:blipFill>
          <p:spPr>
            <a:xfrm>
              <a:off x="5725057" y="-1"/>
              <a:ext cx="6466943" cy="3979658"/>
            </a:xfrm>
            <a:prstGeom prst="rect">
              <a:avLst/>
            </a:prstGeom>
          </p:spPr>
        </p:pic>
        <p:pic>
          <p:nvPicPr>
            <p:cNvPr id="7" name="Picture 6">
              <a:extLst>
                <a:ext uri="{FF2B5EF4-FFF2-40B4-BE49-F238E27FC236}">
                  <a16:creationId xmlns:a16="http://schemas.microsoft.com/office/drawing/2014/main" id="{FDB217E6-541C-D68B-F09E-866057D66F36}"/>
                </a:ext>
              </a:extLst>
            </p:cNvPr>
            <p:cNvPicPr>
              <a:picLocks noChangeAspect="1"/>
            </p:cNvPicPr>
            <p:nvPr/>
          </p:nvPicPr>
          <p:blipFill>
            <a:blip r:embed="rId4"/>
            <a:stretch>
              <a:fillRect/>
            </a:stretch>
          </p:blipFill>
          <p:spPr>
            <a:xfrm>
              <a:off x="0" y="2878344"/>
              <a:ext cx="5955724" cy="1102345"/>
            </a:xfrm>
            <a:prstGeom prst="rect">
              <a:avLst/>
            </a:prstGeom>
          </p:spPr>
        </p:pic>
        <p:pic>
          <p:nvPicPr>
            <p:cNvPr id="11" name="Picture 10">
              <a:extLst>
                <a:ext uri="{FF2B5EF4-FFF2-40B4-BE49-F238E27FC236}">
                  <a16:creationId xmlns:a16="http://schemas.microsoft.com/office/drawing/2014/main" id="{C5209F51-8AA7-959C-9B8D-71A9F2C60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8057" y="4593806"/>
              <a:ext cx="4513943" cy="2264194"/>
            </a:xfrm>
            <a:prstGeom prst="rect">
              <a:avLst/>
            </a:prstGeom>
          </p:spPr>
        </p:pic>
        <p:sp>
          <p:nvSpPr>
            <p:cNvPr id="12" name="TextBox 11">
              <a:extLst>
                <a:ext uri="{FF2B5EF4-FFF2-40B4-BE49-F238E27FC236}">
                  <a16:creationId xmlns:a16="http://schemas.microsoft.com/office/drawing/2014/main" id="{2C667905-C595-49A3-896F-04FF79C3BAB0}"/>
                </a:ext>
              </a:extLst>
            </p:cNvPr>
            <p:cNvSpPr txBox="1"/>
            <p:nvPr/>
          </p:nvSpPr>
          <p:spPr>
            <a:xfrm>
              <a:off x="108700" y="4198738"/>
              <a:ext cx="6756557" cy="2400657"/>
            </a:xfrm>
            <a:prstGeom prst="rect">
              <a:avLst/>
            </a:prstGeom>
            <a:noFill/>
          </p:spPr>
          <p:txBody>
            <a:bodyPr wrap="square" rtlCol="0">
              <a:spAutoFit/>
            </a:bodyPr>
            <a:lstStyle/>
            <a:p>
              <a:pPr algn="ctr"/>
              <a:r>
                <a:rPr lang="en-US" sz="5000" dirty="0">
                  <a:latin typeface="Franklin Gothic Heavy" panose="020B0903020102020204" pitchFamily="34" charset="0"/>
                </a:rPr>
                <a:t>Amateur Radio Technician Exam Preparation Course</a:t>
              </a:r>
            </a:p>
          </p:txBody>
        </p:sp>
      </p:grpSp>
    </p:spTree>
    <p:extLst>
      <p:ext uri="{BB962C8B-B14F-4D97-AF65-F5344CB8AC3E}">
        <p14:creationId xmlns:p14="http://schemas.microsoft.com/office/powerpoint/2010/main" val="75752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Why do VHF signal strengths sometimes vary greatly when the antenna is moved only a few feet?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 signal path encounters different concentrations of water vapor</a:t>
            </a:r>
          </a:p>
          <a:p>
            <a:pPr marL="514350" indent="-514350">
              <a:buFont typeface="+mj-lt"/>
              <a:buAutoNum type="alphaUcPeriod"/>
            </a:pPr>
            <a:r>
              <a:rPr lang="en-US" dirty="0"/>
              <a:t>VHF ionospheric propagation is very sensitive to path length</a:t>
            </a:r>
          </a:p>
          <a:p>
            <a:pPr marL="514350" indent="-514350">
              <a:buFont typeface="+mj-lt"/>
              <a:buAutoNum type="alphaUcPeriod"/>
            </a:pPr>
            <a:r>
              <a:rPr lang="en-US" dirty="0"/>
              <a:t>Multipath propagation cancels or reinforces signals</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T3A01 C 4-1</a:t>
            </a:r>
          </a:p>
        </p:txBody>
      </p:sp>
    </p:spTree>
    <p:extLst>
      <p:ext uri="{BB962C8B-B14F-4D97-AF65-F5344CB8AC3E}">
        <p14:creationId xmlns:p14="http://schemas.microsoft.com/office/powerpoint/2010/main" val="21144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91A0-1E88-4307-410A-35D7B21B0141}"/>
              </a:ext>
            </a:extLst>
          </p:cNvPr>
          <p:cNvSpPr>
            <a:spLocks noGrp="1"/>
          </p:cNvSpPr>
          <p:nvPr>
            <p:ph type="title"/>
          </p:nvPr>
        </p:nvSpPr>
        <p:spPr/>
        <p:txBody>
          <a:bodyPr/>
          <a:lstStyle/>
          <a:p>
            <a:r>
              <a:rPr lang="en-US" dirty="0"/>
              <a:t>Practical Feed Lines &amp; Associated Equipment</a:t>
            </a:r>
          </a:p>
        </p:txBody>
      </p:sp>
      <p:graphicFrame>
        <p:nvGraphicFramePr>
          <p:cNvPr id="4" name="Table 4">
            <a:extLst>
              <a:ext uri="{FF2B5EF4-FFF2-40B4-BE49-F238E27FC236}">
                <a16:creationId xmlns:a16="http://schemas.microsoft.com/office/drawing/2014/main" id="{F27C2230-48E5-7FB5-D95D-B835029348E0}"/>
              </a:ext>
            </a:extLst>
          </p:cNvPr>
          <p:cNvGraphicFramePr>
            <a:graphicFrameLocks noGrp="1"/>
          </p:cNvGraphicFramePr>
          <p:nvPr>
            <p:ph idx="1"/>
            <p:extLst>
              <p:ext uri="{D42A27DB-BD31-4B8C-83A1-F6EECF244321}">
                <p14:modId xmlns:p14="http://schemas.microsoft.com/office/powerpoint/2010/main" val="253328605"/>
              </p:ext>
            </p:extLst>
          </p:nvPr>
        </p:nvGraphicFramePr>
        <p:xfrm>
          <a:off x="449178" y="2013853"/>
          <a:ext cx="11293644" cy="4069084"/>
        </p:xfrm>
        <a:graphic>
          <a:graphicData uri="http://schemas.openxmlformats.org/drawingml/2006/table">
            <a:tbl>
              <a:tblPr firstRow="1" bandRow="1">
                <a:tableStyleId>{5C22544A-7EE6-4342-B048-85BDC9FD1C3A}</a:tableStyleId>
              </a:tblPr>
              <a:tblGrid>
                <a:gridCol w="2342148">
                  <a:extLst>
                    <a:ext uri="{9D8B030D-6E8A-4147-A177-3AD203B41FA5}">
                      <a16:colId xmlns:a16="http://schemas.microsoft.com/office/drawing/2014/main" val="327050546"/>
                    </a:ext>
                  </a:extLst>
                </a:gridCol>
                <a:gridCol w="2967789">
                  <a:extLst>
                    <a:ext uri="{9D8B030D-6E8A-4147-A177-3AD203B41FA5}">
                      <a16:colId xmlns:a16="http://schemas.microsoft.com/office/drawing/2014/main" val="2664595850"/>
                    </a:ext>
                  </a:extLst>
                </a:gridCol>
                <a:gridCol w="2903621">
                  <a:extLst>
                    <a:ext uri="{9D8B030D-6E8A-4147-A177-3AD203B41FA5}">
                      <a16:colId xmlns:a16="http://schemas.microsoft.com/office/drawing/2014/main" val="2569056706"/>
                    </a:ext>
                  </a:extLst>
                </a:gridCol>
                <a:gridCol w="3080086">
                  <a:extLst>
                    <a:ext uri="{9D8B030D-6E8A-4147-A177-3AD203B41FA5}">
                      <a16:colId xmlns:a16="http://schemas.microsoft.com/office/drawing/2014/main" val="4197981244"/>
                    </a:ext>
                  </a:extLst>
                </a:gridCol>
              </a:tblGrid>
              <a:tr h="411484">
                <a:tc>
                  <a:txBody>
                    <a:bodyPr/>
                    <a:lstStyle/>
                    <a:p>
                      <a:pPr algn="ctr"/>
                      <a:r>
                        <a:rPr lang="en-US" sz="2000" dirty="0"/>
                        <a:t>TYPE</a:t>
                      </a:r>
                    </a:p>
                  </a:txBody>
                  <a:tcPr/>
                </a:tc>
                <a:tc>
                  <a:txBody>
                    <a:bodyPr/>
                    <a:lstStyle/>
                    <a:p>
                      <a:pPr algn="ctr"/>
                      <a:r>
                        <a:rPr lang="en-US" sz="2000" dirty="0"/>
                        <a:t>IMPEDANCE</a:t>
                      </a:r>
                    </a:p>
                  </a:txBody>
                  <a:tcPr/>
                </a:tc>
                <a:tc>
                  <a:txBody>
                    <a:bodyPr/>
                    <a:lstStyle/>
                    <a:p>
                      <a:pPr algn="ctr"/>
                      <a:r>
                        <a:rPr lang="en-US" sz="2000" dirty="0"/>
                        <a:t>Loss Per 100’ @ 30 MHz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Loss Per 100’ @ 150 MHz</a:t>
                      </a:r>
                    </a:p>
                  </a:txBody>
                  <a:tcPr/>
                </a:tc>
                <a:extLst>
                  <a:ext uri="{0D108BD9-81ED-4DB2-BD59-A6C34878D82A}">
                    <a16:rowId xmlns:a16="http://schemas.microsoft.com/office/drawing/2014/main" val="1162696926"/>
                  </a:ext>
                </a:extLst>
              </a:tr>
              <a:tr h="411484">
                <a:tc>
                  <a:txBody>
                    <a:bodyPr/>
                    <a:lstStyle/>
                    <a:p>
                      <a:r>
                        <a:rPr lang="en-US" sz="2400" dirty="0"/>
                        <a:t>RG-6</a:t>
                      </a:r>
                    </a:p>
                  </a:txBody>
                  <a:tcPr/>
                </a:tc>
                <a:tc>
                  <a:txBody>
                    <a:bodyPr/>
                    <a:lstStyle/>
                    <a:p>
                      <a:pPr algn="ctr"/>
                      <a:r>
                        <a:rPr lang="en-US" sz="2400" dirty="0"/>
                        <a:t>75</a:t>
                      </a:r>
                    </a:p>
                  </a:txBody>
                  <a:tcPr/>
                </a:tc>
                <a:tc>
                  <a:txBody>
                    <a:bodyPr/>
                    <a:lstStyle/>
                    <a:p>
                      <a:pPr algn="ctr"/>
                      <a:r>
                        <a:rPr lang="en-US" sz="2400" dirty="0"/>
                        <a:t>1.4</a:t>
                      </a:r>
                    </a:p>
                  </a:txBody>
                  <a:tcPr/>
                </a:tc>
                <a:tc>
                  <a:txBody>
                    <a:bodyPr/>
                    <a:lstStyle/>
                    <a:p>
                      <a:pPr algn="ctr"/>
                      <a:r>
                        <a:rPr lang="en-US" sz="2400" dirty="0"/>
                        <a:t>33</a:t>
                      </a:r>
                    </a:p>
                  </a:txBody>
                  <a:tcPr/>
                </a:tc>
                <a:extLst>
                  <a:ext uri="{0D108BD9-81ED-4DB2-BD59-A6C34878D82A}">
                    <a16:rowId xmlns:a16="http://schemas.microsoft.com/office/drawing/2014/main" val="2755940353"/>
                  </a:ext>
                </a:extLst>
              </a:tr>
              <a:tr h="411484">
                <a:tc>
                  <a:txBody>
                    <a:bodyPr/>
                    <a:lstStyle/>
                    <a:p>
                      <a:r>
                        <a:rPr lang="en-US" sz="2400" dirty="0"/>
                        <a:t>RG-8</a:t>
                      </a:r>
                    </a:p>
                  </a:txBody>
                  <a:tcPr/>
                </a:tc>
                <a:tc>
                  <a:txBody>
                    <a:bodyPr/>
                    <a:lstStyle/>
                    <a:p>
                      <a:pPr algn="ctr"/>
                      <a:r>
                        <a:rPr lang="en-US" sz="2400" dirty="0"/>
                        <a:t>50</a:t>
                      </a:r>
                    </a:p>
                  </a:txBody>
                  <a:tcPr/>
                </a:tc>
                <a:tc>
                  <a:txBody>
                    <a:bodyPr/>
                    <a:lstStyle/>
                    <a:p>
                      <a:pPr algn="ctr"/>
                      <a:r>
                        <a:rPr lang="en-US" sz="2400" dirty="0"/>
                        <a:t>1.1</a:t>
                      </a:r>
                    </a:p>
                  </a:txBody>
                  <a:tcPr/>
                </a:tc>
                <a:tc>
                  <a:txBody>
                    <a:bodyPr/>
                    <a:lstStyle/>
                    <a:p>
                      <a:pPr algn="ctr"/>
                      <a:r>
                        <a:rPr lang="en-US" sz="2400" dirty="0"/>
                        <a:t>2.5</a:t>
                      </a:r>
                    </a:p>
                  </a:txBody>
                  <a:tcPr/>
                </a:tc>
                <a:extLst>
                  <a:ext uri="{0D108BD9-81ED-4DB2-BD59-A6C34878D82A}">
                    <a16:rowId xmlns:a16="http://schemas.microsoft.com/office/drawing/2014/main" val="2095637392"/>
                  </a:ext>
                </a:extLst>
              </a:tr>
              <a:tr h="411484">
                <a:tc>
                  <a:txBody>
                    <a:bodyPr/>
                    <a:lstStyle/>
                    <a:p>
                      <a:r>
                        <a:rPr lang="en-US" sz="2400" dirty="0"/>
                        <a:t>RG-8X</a:t>
                      </a:r>
                    </a:p>
                  </a:txBody>
                  <a:tcPr/>
                </a:tc>
                <a:tc>
                  <a:txBody>
                    <a:bodyPr/>
                    <a:lstStyle/>
                    <a:p>
                      <a:pPr algn="ctr"/>
                      <a:r>
                        <a:rPr lang="en-US" sz="2400" dirty="0"/>
                        <a:t>50</a:t>
                      </a:r>
                    </a:p>
                  </a:txBody>
                  <a:tcPr/>
                </a:tc>
                <a:tc>
                  <a:txBody>
                    <a:bodyPr/>
                    <a:lstStyle/>
                    <a:p>
                      <a:pPr algn="ctr"/>
                      <a:r>
                        <a:rPr lang="en-US" sz="2400" dirty="0"/>
                        <a:t>2.0</a:t>
                      </a:r>
                    </a:p>
                  </a:txBody>
                  <a:tcPr/>
                </a:tc>
                <a:tc>
                  <a:txBody>
                    <a:bodyPr/>
                    <a:lstStyle/>
                    <a:p>
                      <a:pPr algn="ctr"/>
                      <a:r>
                        <a:rPr lang="en-US" sz="2400" dirty="0"/>
                        <a:t>4.5</a:t>
                      </a:r>
                    </a:p>
                  </a:txBody>
                  <a:tcPr/>
                </a:tc>
                <a:extLst>
                  <a:ext uri="{0D108BD9-81ED-4DB2-BD59-A6C34878D82A}">
                    <a16:rowId xmlns:a16="http://schemas.microsoft.com/office/drawing/2014/main" val="1728794084"/>
                  </a:ext>
                </a:extLst>
              </a:tr>
              <a:tr h="411484">
                <a:tc>
                  <a:txBody>
                    <a:bodyPr/>
                    <a:lstStyle/>
                    <a:p>
                      <a:r>
                        <a:rPr lang="en-US" sz="2400" dirty="0"/>
                        <a:t>RG-58</a:t>
                      </a:r>
                    </a:p>
                  </a:txBody>
                  <a:tcPr/>
                </a:tc>
                <a:tc>
                  <a:txBody>
                    <a:bodyPr/>
                    <a:lstStyle/>
                    <a:p>
                      <a:pPr algn="ctr"/>
                      <a:r>
                        <a:rPr lang="en-US" sz="2400" dirty="0"/>
                        <a:t>50</a:t>
                      </a:r>
                    </a:p>
                  </a:txBody>
                  <a:tcPr/>
                </a:tc>
                <a:tc>
                  <a:txBody>
                    <a:bodyPr/>
                    <a:lstStyle/>
                    <a:p>
                      <a:pPr algn="ctr"/>
                      <a:r>
                        <a:rPr lang="en-US" sz="2400" dirty="0"/>
                        <a:t>2.5</a:t>
                      </a:r>
                    </a:p>
                  </a:txBody>
                  <a:tcPr/>
                </a:tc>
                <a:tc>
                  <a:txBody>
                    <a:bodyPr/>
                    <a:lstStyle/>
                    <a:p>
                      <a:pPr algn="ctr"/>
                      <a:r>
                        <a:rPr lang="en-US" sz="2400" dirty="0"/>
                        <a:t>5.6</a:t>
                      </a:r>
                    </a:p>
                  </a:txBody>
                  <a:tcPr/>
                </a:tc>
                <a:extLst>
                  <a:ext uri="{0D108BD9-81ED-4DB2-BD59-A6C34878D82A}">
                    <a16:rowId xmlns:a16="http://schemas.microsoft.com/office/drawing/2014/main" val="3599463104"/>
                  </a:ext>
                </a:extLst>
              </a:tr>
              <a:tr h="411484">
                <a:tc>
                  <a:txBody>
                    <a:bodyPr/>
                    <a:lstStyle/>
                    <a:p>
                      <a:r>
                        <a:rPr lang="en-US" sz="2400" dirty="0"/>
                        <a:t>RG-59</a:t>
                      </a:r>
                    </a:p>
                  </a:txBody>
                  <a:tcPr/>
                </a:tc>
                <a:tc>
                  <a:txBody>
                    <a:bodyPr/>
                    <a:lstStyle/>
                    <a:p>
                      <a:pPr algn="ctr"/>
                      <a:r>
                        <a:rPr lang="en-US" sz="2400" dirty="0"/>
                        <a:t>75</a:t>
                      </a:r>
                    </a:p>
                  </a:txBody>
                  <a:tcPr/>
                </a:tc>
                <a:tc>
                  <a:txBody>
                    <a:bodyPr/>
                    <a:lstStyle/>
                    <a:p>
                      <a:pPr algn="ctr"/>
                      <a:r>
                        <a:rPr lang="en-US" sz="2400" dirty="0"/>
                        <a:t>1.8</a:t>
                      </a:r>
                    </a:p>
                  </a:txBody>
                  <a:tcPr/>
                </a:tc>
                <a:tc>
                  <a:txBody>
                    <a:bodyPr/>
                    <a:lstStyle/>
                    <a:p>
                      <a:pPr algn="ctr"/>
                      <a:r>
                        <a:rPr lang="en-US" sz="2400" dirty="0"/>
                        <a:t>4.1</a:t>
                      </a:r>
                    </a:p>
                  </a:txBody>
                  <a:tcPr/>
                </a:tc>
                <a:extLst>
                  <a:ext uri="{0D108BD9-81ED-4DB2-BD59-A6C34878D82A}">
                    <a16:rowId xmlns:a16="http://schemas.microsoft.com/office/drawing/2014/main" val="3293579672"/>
                  </a:ext>
                </a:extLst>
              </a:tr>
              <a:tr h="411484">
                <a:tc>
                  <a:txBody>
                    <a:bodyPr/>
                    <a:lstStyle/>
                    <a:p>
                      <a:r>
                        <a:rPr lang="en-US" sz="2400" dirty="0"/>
                        <a:t>RG-174</a:t>
                      </a:r>
                    </a:p>
                  </a:txBody>
                  <a:tcPr/>
                </a:tc>
                <a:tc>
                  <a:txBody>
                    <a:bodyPr/>
                    <a:lstStyle/>
                    <a:p>
                      <a:pPr algn="ctr"/>
                      <a:r>
                        <a:rPr lang="en-US" sz="2400" dirty="0"/>
                        <a:t>50</a:t>
                      </a:r>
                    </a:p>
                  </a:txBody>
                  <a:tcPr/>
                </a:tc>
                <a:tc>
                  <a:txBody>
                    <a:bodyPr/>
                    <a:lstStyle/>
                    <a:p>
                      <a:pPr algn="ctr"/>
                      <a:r>
                        <a:rPr lang="en-US" sz="2400" dirty="0"/>
                        <a:t>4.6</a:t>
                      </a:r>
                    </a:p>
                  </a:txBody>
                  <a:tcPr/>
                </a:tc>
                <a:tc>
                  <a:txBody>
                    <a:bodyPr/>
                    <a:lstStyle/>
                    <a:p>
                      <a:pPr algn="ctr"/>
                      <a:r>
                        <a:rPr lang="en-US" sz="2400" dirty="0"/>
                        <a:t>10.3</a:t>
                      </a:r>
                    </a:p>
                  </a:txBody>
                  <a:tcPr/>
                </a:tc>
                <a:extLst>
                  <a:ext uri="{0D108BD9-81ED-4DB2-BD59-A6C34878D82A}">
                    <a16:rowId xmlns:a16="http://schemas.microsoft.com/office/drawing/2014/main" val="2316811332"/>
                  </a:ext>
                </a:extLst>
              </a:tr>
              <a:tr h="411484">
                <a:tc>
                  <a:txBody>
                    <a:bodyPr/>
                    <a:lstStyle/>
                    <a:p>
                      <a:r>
                        <a:rPr lang="en-US" sz="2400" dirty="0"/>
                        <a:t>RG-213</a:t>
                      </a:r>
                    </a:p>
                  </a:txBody>
                  <a:tcPr/>
                </a:tc>
                <a:tc>
                  <a:txBody>
                    <a:bodyPr/>
                    <a:lstStyle/>
                    <a:p>
                      <a:pPr algn="ctr"/>
                      <a:r>
                        <a:rPr lang="en-US" sz="2400" dirty="0"/>
                        <a:t>50</a:t>
                      </a:r>
                    </a:p>
                  </a:txBody>
                  <a:tcPr/>
                </a:tc>
                <a:tc>
                  <a:txBody>
                    <a:bodyPr/>
                    <a:lstStyle/>
                    <a:p>
                      <a:pPr algn="ctr"/>
                      <a:r>
                        <a:rPr lang="en-US" sz="2400" dirty="0"/>
                        <a:t>1.1</a:t>
                      </a:r>
                    </a:p>
                  </a:txBody>
                  <a:tcPr/>
                </a:tc>
                <a:tc>
                  <a:txBody>
                    <a:bodyPr/>
                    <a:lstStyle/>
                    <a:p>
                      <a:pPr algn="ctr"/>
                      <a:r>
                        <a:rPr lang="en-US" sz="2400" dirty="0"/>
                        <a:t>2.5</a:t>
                      </a:r>
                    </a:p>
                  </a:txBody>
                  <a:tcPr/>
                </a:tc>
                <a:extLst>
                  <a:ext uri="{0D108BD9-81ED-4DB2-BD59-A6C34878D82A}">
                    <a16:rowId xmlns:a16="http://schemas.microsoft.com/office/drawing/2014/main" val="3410803559"/>
                  </a:ext>
                </a:extLst>
              </a:tr>
              <a:tr h="411484">
                <a:tc>
                  <a:txBody>
                    <a:bodyPr/>
                    <a:lstStyle/>
                    <a:p>
                      <a:r>
                        <a:rPr lang="en-US" sz="2400" dirty="0"/>
                        <a:t>LMR-400</a:t>
                      </a:r>
                    </a:p>
                  </a:txBody>
                  <a:tcPr/>
                </a:tc>
                <a:tc>
                  <a:txBody>
                    <a:bodyPr/>
                    <a:lstStyle/>
                    <a:p>
                      <a:pPr algn="ctr"/>
                      <a:r>
                        <a:rPr lang="en-US" sz="2400" dirty="0"/>
                        <a:t>50</a:t>
                      </a:r>
                    </a:p>
                  </a:txBody>
                  <a:tcPr/>
                </a:tc>
                <a:tc>
                  <a:txBody>
                    <a:bodyPr/>
                    <a:lstStyle/>
                    <a:p>
                      <a:pPr algn="ctr"/>
                      <a:r>
                        <a:rPr lang="en-US" sz="2400" dirty="0"/>
                        <a:t>0.7</a:t>
                      </a:r>
                    </a:p>
                  </a:txBody>
                  <a:tcPr/>
                </a:tc>
                <a:tc>
                  <a:txBody>
                    <a:bodyPr/>
                    <a:lstStyle/>
                    <a:p>
                      <a:pPr algn="ctr"/>
                      <a:r>
                        <a:rPr lang="en-US" sz="2400" dirty="0"/>
                        <a:t>1.5</a:t>
                      </a:r>
                    </a:p>
                  </a:txBody>
                  <a:tcPr/>
                </a:tc>
                <a:extLst>
                  <a:ext uri="{0D108BD9-81ED-4DB2-BD59-A6C34878D82A}">
                    <a16:rowId xmlns:a16="http://schemas.microsoft.com/office/drawing/2014/main" val="1455031471"/>
                  </a:ext>
                </a:extLst>
              </a:tr>
            </a:tbl>
          </a:graphicData>
        </a:graphic>
      </p:graphicFrame>
      <p:sp>
        <p:nvSpPr>
          <p:cNvPr id="5" name="TextBox 4">
            <a:extLst>
              <a:ext uri="{FF2B5EF4-FFF2-40B4-BE49-F238E27FC236}">
                <a16:creationId xmlns:a16="http://schemas.microsoft.com/office/drawing/2014/main" id="{829AAAEF-7BBD-A7D2-9AC3-977E702F91C6}"/>
              </a:ext>
            </a:extLst>
          </p:cNvPr>
          <p:cNvSpPr txBox="1"/>
          <p:nvPr/>
        </p:nvSpPr>
        <p:spPr>
          <a:xfrm>
            <a:off x="1058779" y="1367522"/>
            <a:ext cx="10074442" cy="646331"/>
          </a:xfrm>
          <a:prstGeom prst="rect">
            <a:avLst/>
          </a:prstGeom>
          <a:noFill/>
        </p:spPr>
        <p:txBody>
          <a:bodyPr wrap="square" rtlCol="0">
            <a:spAutoFit/>
          </a:bodyPr>
          <a:lstStyle/>
          <a:p>
            <a:pPr algn="ctr"/>
            <a:r>
              <a:rPr lang="en-US" sz="3600" b="1" dirty="0"/>
              <a:t>Table 4.1:  Common Types of Coaxial Cable</a:t>
            </a:r>
          </a:p>
        </p:txBody>
      </p:sp>
      <p:sp>
        <p:nvSpPr>
          <p:cNvPr id="6" name="TextBox 5">
            <a:extLst>
              <a:ext uri="{FF2B5EF4-FFF2-40B4-BE49-F238E27FC236}">
                <a16:creationId xmlns:a16="http://schemas.microsoft.com/office/drawing/2014/main" id="{84570112-2919-B4C7-4D81-8BE61FF56DFC}"/>
              </a:ext>
            </a:extLst>
          </p:cNvPr>
          <p:cNvSpPr txBox="1"/>
          <p:nvPr/>
        </p:nvSpPr>
        <p:spPr>
          <a:xfrm>
            <a:off x="11012906" y="1595086"/>
            <a:ext cx="1459832" cy="369332"/>
          </a:xfrm>
          <a:prstGeom prst="rect">
            <a:avLst/>
          </a:prstGeom>
          <a:noFill/>
        </p:spPr>
        <p:txBody>
          <a:bodyPr wrap="square" rtlCol="0">
            <a:spAutoFit/>
          </a:bodyPr>
          <a:lstStyle/>
          <a:p>
            <a:r>
              <a:rPr lang="en-US" i="1" dirty="0">
                <a:solidFill>
                  <a:srgbClr val="DA3427"/>
                </a:solidFill>
              </a:rPr>
              <a:t>Loss in dB</a:t>
            </a:r>
          </a:p>
        </p:txBody>
      </p:sp>
      <p:sp>
        <p:nvSpPr>
          <p:cNvPr id="7" name="TextBox 6">
            <a:extLst>
              <a:ext uri="{FF2B5EF4-FFF2-40B4-BE49-F238E27FC236}">
                <a16:creationId xmlns:a16="http://schemas.microsoft.com/office/drawing/2014/main" id="{BCB02702-BF29-1EDE-48CA-43B175B743CF}"/>
              </a:ext>
            </a:extLst>
          </p:cNvPr>
          <p:cNvSpPr txBox="1"/>
          <p:nvPr/>
        </p:nvSpPr>
        <p:spPr>
          <a:xfrm>
            <a:off x="838200" y="6262042"/>
            <a:ext cx="8983579" cy="461665"/>
          </a:xfrm>
          <a:prstGeom prst="rect">
            <a:avLst/>
          </a:prstGeom>
          <a:noFill/>
        </p:spPr>
        <p:txBody>
          <a:bodyPr wrap="square" rtlCol="0">
            <a:spAutoFit/>
          </a:bodyPr>
          <a:lstStyle/>
          <a:p>
            <a:r>
              <a:rPr lang="en-US" sz="2400" i="1" dirty="0">
                <a:solidFill>
                  <a:srgbClr val="0000FF"/>
                </a:solidFill>
              </a:rPr>
              <a:t>Online calculator: www.timesmicrowave.com/calculator</a:t>
            </a:r>
          </a:p>
        </p:txBody>
      </p:sp>
    </p:spTree>
    <p:extLst>
      <p:ext uri="{BB962C8B-B14F-4D97-AF65-F5344CB8AC3E}">
        <p14:creationId xmlns:p14="http://schemas.microsoft.com/office/powerpoint/2010/main" val="18122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9950-5771-8BDD-FFD1-C4F5460C2AF4}"/>
              </a:ext>
            </a:extLst>
          </p:cNvPr>
          <p:cNvSpPr>
            <a:spLocks noGrp="1"/>
          </p:cNvSpPr>
          <p:nvPr>
            <p:ph type="title"/>
          </p:nvPr>
        </p:nvSpPr>
        <p:spPr/>
        <p:txBody>
          <a:bodyPr/>
          <a:lstStyle/>
          <a:p>
            <a:r>
              <a:rPr lang="en-US" dirty="0"/>
              <a:t>Coaxial Cable (called COAX)</a:t>
            </a:r>
          </a:p>
        </p:txBody>
      </p:sp>
      <p:sp>
        <p:nvSpPr>
          <p:cNvPr id="3" name="Content Placeholder 2">
            <a:extLst>
              <a:ext uri="{FF2B5EF4-FFF2-40B4-BE49-F238E27FC236}">
                <a16:creationId xmlns:a16="http://schemas.microsoft.com/office/drawing/2014/main" id="{1A75430C-AEF0-EE84-CACB-06778583DDA9}"/>
              </a:ext>
            </a:extLst>
          </p:cNvPr>
          <p:cNvSpPr>
            <a:spLocks noGrp="1"/>
          </p:cNvSpPr>
          <p:nvPr>
            <p:ph idx="1"/>
          </p:nvPr>
        </p:nvSpPr>
        <p:spPr/>
        <p:txBody>
          <a:bodyPr/>
          <a:lstStyle/>
          <a:p>
            <a:r>
              <a:rPr lang="en-US" dirty="0"/>
              <a:t>See Table 4.1</a:t>
            </a:r>
          </a:p>
          <a:p>
            <a:r>
              <a:rPr lang="en-US" dirty="0"/>
              <a:t>Performance of coaxial cable depends on the integrity of its outer jacket</a:t>
            </a:r>
          </a:p>
          <a:p>
            <a:r>
              <a:rPr lang="en-US" dirty="0"/>
              <a:t>Moisture contamination is the most common cause of coax failure</a:t>
            </a:r>
          </a:p>
          <a:p>
            <a:r>
              <a:rPr lang="en-US" dirty="0"/>
              <a:t>Prolonged exposure to the ultraviolet (UV) in sunlight will also cause the plastic in the jacket to degrade … then cracks … then moisture</a:t>
            </a:r>
          </a:p>
          <a:p>
            <a:pPr lvl="1"/>
            <a:r>
              <a:rPr lang="en-US" dirty="0"/>
              <a:t>Some coax jackets use a pigment to absorb &amp; block UV</a:t>
            </a:r>
          </a:p>
          <a:p>
            <a:r>
              <a:rPr lang="en-US" dirty="0"/>
              <a:t>Coax should not be bent sharply (can short center conductor to outer braid)</a:t>
            </a:r>
          </a:p>
          <a:p>
            <a:endParaRPr lang="en-US" dirty="0"/>
          </a:p>
        </p:txBody>
      </p:sp>
    </p:spTree>
    <p:extLst>
      <p:ext uri="{BB962C8B-B14F-4D97-AF65-F5344CB8AC3E}">
        <p14:creationId xmlns:p14="http://schemas.microsoft.com/office/powerpoint/2010/main" val="30277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48D0-EDA6-08CE-DBD7-1CEA734AB456}"/>
              </a:ext>
            </a:extLst>
          </p:cNvPr>
          <p:cNvSpPr>
            <a:spLocks noGrp="1"/>
          </p:cNvSpPr>
          <p:nvPr>
            <p:ph type="title"/>
          </p:nvPr>
        </p:nvSpPr>
        <p:spPr>
          <a:xfrm>
            <a:off x="0" y="18255"/>
            <a:ext cx="10515600" cy="930531"/>
          </a:xfrm>
        </p:spPr>
        <p:txBody>
          <a:bodyPr/>
          <a:lstStyle/>
          <a:p>
            <a:r>
              <a:rPr lang="en-US" dirty="0"/>
              <a:t>Coaxial Feed Line Connectors</a:t>
            </a:r>
          </a:p>
        </p:txBody>
      </p:sp>
      <p:sp>
        <p:nvSpPr>
          <p:cNvPr id="3" name="Content Placeholder 2">
            <a:extLst>
              <a:ext uri="{FF2B5EF4-FFF2-40B4-BE49-F238E27FC236}">
                <a16:creationId xmlns:a16="http://schemas.microsoft.com/office/drawing/2014/main" id="{BFC8BE5C-18D1-2663-F7C9-922D37B965FF}"/>
              </a:ext>
            </a:extLst>
          </p:cNvPr>
          <p:cNvSpPr>
            <a:spLocks noGrp="1"/>
          </p:cNvSpPr>
          <p:nvPr>
            <p:ph idx="1"/>
          </p:nvPr>
        </p:nvSpPr>
        <p:spPr>
          <a:xfrm>
            <a:off x="305261" y="948785"/>
            <a:ext cx="4988634" cy="5909215"/>
          </a:xfrm>
        </p:spPr>
        <p:txBody>
          <a:bodyPr>
            <a:normAutofit fontScale="92500" lnSpcReduction="10000"/>
          </a:bodyPr>
          <a:lstStyle/>
          <a:p>
            <a:r>
              <a:rPr lang="en-US" dirty="0"/>
              <a:t>Type of connector to use depends on signal frequency</a:t>
            </a:r>
          </a:p>
          <a:p>
            <a:r>
              <a:rPr lang="en-US" dirty="0"/>
              <a:t>UHF</a:t>
            </a:r>
            <a:r>
              <a:rPr lang="en-US" dirty="0">
                <a:solidFill>
                  <a:srgbClr val="0000FF"/>
                </a:solidFill>
              </a:rPr>
              <a:t>*</a:t>
            </a:r>
            <a:r>
              <a:rPr lang="en-US" dirty="0"/>
              <a:t> series of connectors (PL-259 plugs and SO-239 receptacles) are the most widely-used for HF equipment</a:t>
            </a:r>
          </a:p>
          <a:p>
            <a:r>
              <a:rPr lang="en-US" dirty="0"/>
              <a:t>Above 400 MHz, the Type N connectors are used</a:t>
            </a:r>
          </a:p>
          <a:p>
            <a:r>
              <a:rPr lang="en-US" dirty="0"/>
              <a:t>Water in coaxial cable degrades the effectiveness of the braided shield (increases losses)</a:t>
            </a:r>
          </a:p>
          <a:p>
            <a:r>
              <a:rPr lang="en-US" dirty="0"/>
              <a:t>In low-loss air-core or “open-cell foam” coax, special techniques are required to prevent water absorption</a:t>
            </a:r>
          </a:p>
          <a:p>
            <a:endParaRPr lang="en-US" dirty="0"/>
          </a:p>
        </p:txBody>
      </p:sp>
      <p:pic>
        <p:nvPicPr>
          <p:cNvPr id="5" name="Picture 4">
            <a:extLst>
              <a:ext uri="{FF2B5EF4-FFF2-40B4-BE49-F238E27FC236}">
                <a16:creationId xmlns:a16="http://schemas.microsoft.com/office/drawing/2014/main" id="{06BA3DFE-F12A-9ECB-3143-B700E0CE0681}"/>
              </a:ext>
            </a:extLst>
          </p:cNvPr>
          <p:cNvPicPr>
            <a:picLocks noChangeAspect="1"/>
          </p:cNvPicPr>
          <p:nvPr/>
        </p:nvPicPr>
        <p:blipFill>
          <a:blip r:embed="rId2"/>
          <a:stretch>
            <a:fillRect/>
          </a:stretch>
        </p:blipFill>
        <p:spPr>
          <a:xfrm>
            <a:off x="5614276" y="772323"/>
            <a:ext cx="6577724" cy="3815719"/>
          </a:xfrm>
          <a:prstGeom prst="rect">
            <a:avLst/>
          </a:prstGeom>
        </p:spPr>
      </p:pic>
      <p:sp>
        <p:nvSpPr>
          <p:cNvPr id="6" name="TextBox 5">
            <a:extLst>
              <a:ext uri="{FF2B5EF4-FFF2-40B4-BE49-F238E27FC236}">
                <a16:creationId xmlns:a16="http://schemas.microsoft.com/office/drawing/2014/main" id="{0A582D71-9E6C-F426-3882-DE97E7C9CA3B}"/>
              </a:ext>
            </a:extLst>
          </p:cNvPr>
          <p:cNvSpPr txBox="1"/>
          <p:nvPr/>
        </p:nvSpPr>
        <p:spPr>
          <a:xfrm>
            <a:off x="5614276" y="4611231"/>
            <a:ext cx="6272463" cy="1938992"/>
          </a:xfrm>
          <a:prstGeom prst="rect">
            <a:avLst/>
          </a:prstGeom>
          <a:noFill/>
        </p:spPr>
        <p:txBody>
          <a:bodyPr wrap="square" rtlCol="0">
            <a:spAutoFit/>
          </a:bodyPr>
          <a:lstStyle/>
          <a:p>
            <a:r>
              <a:rPr lang="en-US" sz="2000" dirty="0"/>
              <a:t>Figure 4.15 — The photo shows a variety of common coaxial connectors that hams use. The larger connectors are used for higher power transmitters and antennas. The most common are the UHF and N styles. Special adapters are used to make connections between cables and equipment that have different styles of connectors.</a:t>
            </a:r>
          </a:p>
        </p:txBody>
      </p:sp>
      <p:sp>
        <p:nvSpPr>
          <p:cNvPr id="7" name="TextBox 6">
            <a:extLst>
              <a:ext uri="{FF2B5EF4-FFF2-40B4-BE49-F238E27FC236}">
                <a16:creationId xmlns:a16="http://schemas.microsoft.com/office/drawing/2014/main" id="{9237DB32-B015-023F-B778-26EA472173FC}"/>
              </a:ext>
            </a:extLst>
          </p:cNvPr>
          <p:cNvSpPr txBox="1"/>
          <p:nvPr/>
        </p:nvSpPr>
        <p:spPr>
          <a:xfrm>
            <a:off x="144379" y="6429725"/>
            <a:ext cx="5149516" cy="400110"/>
          </a:xfrm>
          <a:prstGeom prst="rect">
            <a:avLst/>
          </a:prstGeom>
          <a:noFill/>
        </p:spPr>
        <p:txBody>
          <a:bodyPr wrap="square" rtlCol="0">
            <a:spAutoFit/>
          </a:bodyPr>
          <a:lstStyle/>
          <a:p>
            <a:r>
              <a:rPr lang="en-US" sz="2000" dirty="0">
                <a:solidFill>
                  <a:srgbClr val="0000FF"/>
                </a:solidFill>
              </a:rPr>
              <a:t>* UHF in this case is NOT Ultra High Frequency!</a:t>
            </a:r>
          </a:p>
        </p:txBody>
      </p:sp>
    </p:spTree>
    <p:extLst>
      <p:ext uri="{BB962C8B-B14F-4D97-AF65-F5344CB8AC3E}">
        <p14:creationId xmlns:p14="http://schemas.microsoft.com/office/powerpoint/2010/main" val="184203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D934-32BD-5D91-4663-196DE9362494}"/>
              </a:ext>
            </a:extLst>
          </p:cNvPr>
          <p:cNvSpPr>
            <a:spLocks noGrp="1"/>
          </p:cNvSpPr>
          <p:nvPr>
            <p:ph type="title"/>
          </p:nvPr>
        </p:nvSpPr>
        <p:spPr>
          <a:xfrm>
            <a:off x="0" y="0"/>
            <a:ext cx="10515600" cy="1325563"/>
          </a:xfrm>
        </p:spPr>
        <p:txBody>
          <a:bodyPr/>
          <a:lstStyle/>
          <a:p>
            <a:r>
              <a:rPr lang="en-US" dirty="0"/>
              <a:t>SWR Meters and Wattmeters</a:t>
            </a:r>
          </a:p>
        </p:txBody>
      </p:sp>
      <p:sp>
        <p:nvSpPr>
          <p:cNvPr id="3" name="Content Placeholder 2">
            <a:extLst>
              <a:ext uri="{FF2B5EF4-FFF2-40B4-BE49-F238E27FC236}">
                <a16:creationId xmlns:a16="http://schemas.microsoft.com/office/drawing/2014/main" id="{903074AF-7C00-E9BE-9C39-7341E1A0DC22}"/>
              </a:ext>
            </a:extLst>
          </p:cNvPr>
          <p:cNvSpPr>
            <a:spLocks noGrp="1"/>
          </p:cNvSpPr>
          <p:nvPr>
            <p:ph idx="1"/>
          </p:nvPr>
        </p:nvSpPr>
        <p:spPr>
          <a:xfrm>
            <a:off x="308811" y="1253330"/>
            <a:ext cx="5257800" cy="5179553"/>
          </a:xfrm>
        </p:spPr>
        <p:txBody>
          <a:bodyPr>
            <a:normAutofit/>
          </a:bodyPr>
          <a:lstStyle/>
          <a:p>
            <a:r>
              <a:rPr lang="en-US" dirty="0"/>
              <a:t>SWR Meters measure SWR by placing them in series with the feed line, usually right at the output of the radio</a:t>
            </a:r>
          </a:p>
          <a:p>
            <a:pPr lvl="1"/>
            <a:r>
              <a:rPr lang="en-US" dirty="0"/>
              <a:t>Many radios include a built-in SWR meter</a:t>
            </a:r>
          </a:p>
          <a:p>
            <a:r>
              <a:rPr lang="en-US" dirty="0"/>
              <a:t>Alternatively, a </a:t>
            </a:r>
            <a:r>
              <a:rPr lang="en-US" i="1" dirty="0">
                <a:solidFill>
                  <a:srgbClr val="DA3427"/>
                </a:solidFill>
              </a:rPr>
              <a:t>directional wattmeter </a:t>
            </a:r>
            <a:r>
              <a:rPr lang="en-US" dirty="0"/>
              <a:t>can be used to measure SWR</a:t>
            </a:r>
          </a:p>
          <a:p>
            <a:pPr lvl="1"/>
            <a:r>
              <a:rPr lang="en-US" dirty="0"/>
              <a:t>Measure power flowing toward the antenna and power reflected from the antenna by rotating a sensing element or turning a switch</a:t>
            </a:r>
          </a:p>
          <a:p>
            <a:endParaRPr lang="en-US" dirty="0"/>
          </a:p>
        </p:txBody>
      </p:sp>
      <p:pic>
        <p:nvPicPr>
          <p:cNvPr id="5" name="Picture 4">
            <a:extLst>
              <a:ext uri="{FF2B5EF4-FFF2-40B4-BE49-F238E27FC236}">
                <a16:creationId xmlns:a16="http://schemas.microsoft.com/office/drawing/2014/main" id="{50C9B0CF-385A-BBFB-C31F-9D8AAACC445C}"/>
              </a:ext>
            </a:extLst>
          </p:cNvPr>
          <p:cNvPicPr>
            <a:picLocks noChangeAspect="1"/>
          </p:cNvPicPr>
          <p:nvPr/>
        </p:nvPicPr>
        <p:blipFill>
          <a:blip r:embed="rId2"/>
          <a:stretch>
            <a:fillRect/>
          </a:stretch>
        </p:blipFill>
        <p:spPr>
          <a:xfrm>
            <a:off x="5875423" y="1051091"/>
            <a:ext cx="6316578" cy="4350259"/>
          </a:xfrm>
          <a:prstGeom prst="rect">
            <a:avLst/>
          </a:prstGeom>
        </p:spPr>
      </p:pic>
      <p:sp>
        <p:nvSpPr>
          <p:cNvPr id="6" name="TextBox 5">
            <a:extLst>
              <a:ext uri="{FF2B5EF4-FFF2-40B4-BE49-F238E27FC236}">
                <a16:creationId xmlns:a16="http://schemas.microsoft.com/office/drawing/2014/main" id="{096D3752-A827-A26D-DAD6-986A3F191C73}"/>
              </a:ext>
            </a:extLst>
          </p:cNvPr>
          <p:cNvSpPr txBox="1"/>
          <p:nvPr/>
        </p:nvSpPr>
        <p:spPr>
          <a:xfrm>
            <a:off x="5875422" y="5401350"/>
            <a:ext cx="5723020" cy="1107996"/>
          </a:xfrm>
          <a:prstGeom prst="rect">
            <a:avLst/>
          </a:prstGeom>
          <a:noFill/>
        </p:spPr>
        <p:txBody>
          <a:bodyPr wrap="square" rtlCol="0">
            <a:spAutoFit/>
          </a:bodyPr>
          <a:lstStyle/>
          <a:p>
            <a:r>
              <a:rPr lang="en-US" sz="2200" dirty="0"/>
              <a:t>Figure 4.16 — The SWR meter measures power flowing toward the antenna (forward) and toward the transmitter (reflected or reverse).</a:t>
            </a:r>
          </a:p>
        </p:txBody>
      </p:sp>
    </p:spTree>
    <p:extLst>
      <p:ext uri="{BB962C8B-B14F-4D97-AF65-F5344CB8AC3E}">
        <p14:creationId xmlns:p14="http://schemas.microsoft.com/office/powerpoint/2010/main" val="2770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2838-0A0A-7F02-0AA2-86033AB46B74}"/>
              </a:ext>
            </a:extLst>
          </p:cNvPr>
          <p:cNvSpPr>
            <a:spLocks noGrp="1"/>
          </p:cNvSpPr>
          <p:nvPr>
            <p:ph type="title"/>
          </p:nvPr>
        </p:nvSpPr>
        <p:spPr/>
        <p:txBody>
          <a:bodyPr/>
          <a:lstStyle/>
          <a:p>
            <a:r>
              <a:rPr lang="en-US" dirty="0"/>
              <a:t>Antenna Tuners</a:t>
            </a:r>
          </a:p>
        </p:txBody>
      </p:sp>
      <p:sp>
        <p:nvSpPr>
          <p:cNvPr id="3" name="Content Placeholder 2">
            <a:extLst>
              <a:ext uri="{FF2B5EF4-FFF2-40B4-BE49-F238E27FC236}">
                <a16:creationId xmlns:a16="http://schemas.microsoft.com/office/drawing/2014/main" id="{B76B72F0-88EC-545A-7E19-8A144E49CA40}"/>
              </a:ext>
            </a:extLst>
          </p:cNvPr>
          <p:cNvSpPr>
            <a:spLocks noGrp="1"/>
          </p:cNvSpPr>
          <p:nvPr>
            <p:ph idx="1"/>
          </p:nvPr>
        </p:nvSpPr>
        <p:spPr/>
        <p:txBody>
          <a:bodyPr>
            <a:normAutofit lnSpcReduction="10000"/>
          </a:bodyPr>
          <a:lstStyle/>
          <a:p>
            <a:pPr>
              <a:buClr>
                <a:schemeClr val="tx1"/>
              </a:buClr>
            </a:pPr>
            <a:r>
              <a:rPr lang="en-US" i="1" dirty="0">
                <a:solidFill>
                  <a:srgbClr val="DA3427"/>
                </a:solidFill>
              </a:rPr>
              <a:t>Impedance matchers </a:t>
            </a:r>
            <a:r>
              <a:rPr lang="en-US" dirty="0"/>
              <a:t>or </a:t>
            </a:r>
            <a:r>
              <a:rPr lang="en-US" i="1" dirty="0">
                <a:solidFill>
                  <a:srgbClr val="DA3427"/>
                </a:solidFill>
              </a:rPr>
              <a:t>transmatches</a:t>
            </a:r>
            <a:r>
              <a:rPr lang="en-US" dirty="0"/>
              <a:t> or </a:t>
            </a:r>
            <a:r>
              <a:rPr lang="en-US" i="1" dirty="0">
                <a:solidFill>
                  <a:srgbClr val="DA3427"/>
                </a:solidFill>
              </a:rPr>
              <a:t>antenna tuners </a:t>
            </a:r>
            <a:r>
              <a:rPr lang="en-US" dirty="0"/>
              <a:t>are used If the SWR at the end of the feed line is too high for the radio to operate properly</a:t>
            </a:r>
          </a:p>
          <a:p>
            <a:pPr lvl="1">
              <a:buClr>
                <a:schemeClr val="tx1"/>
              </a:buClr>
            </a:pPr>
            <a:r>
              <a:rPr lang="en-US" dirty="0"/>
              <a:t>Connected at the output of the transmitter</a:t>
            </a:r>
          </a:p>
          <a:p>
            <a:pPr lvl="1">
              <a:buClr>
                <a:schemeClr val="tx1"/>
              </a:buClr>
            </a:pPr>
            <a:r>
              <a:rPr lang="en-US" dirty="0"/>
              <a:t>Adjusted until the SWR measured at the transmitter output is acceptably close to 1:1 (antenna system’s impedance has been matched to that of the transmitter output)</a:t>
            </a:r>
          </a:p>
          <a:p>
            <a:pPr>
              <a:buClr>
                <a:schemeClr val="tx1"/>
              </a:buClr>
            </a:pPr>
            <a:r>
              <a:rPr lang="en-US" dirty="0"/>
              <a:t>Most tuners combine the functions of impedance matcher, directional wattmeter and antenna switch</a:t>
            </a:r>
          </a:p>
          <a:p>
            <a:pPr>
              <a:buClr>
                <a:schemeClr val="tx1"/>
              </a:buClr>
            </a:pPr>
            <a:r>
              <a:rPr lang="en-US" dirty="0"/>
              <a:t>Automatic tuners sense when SWR is high and make the necessary adjustments</a:t>
            </a:r>
          </a:p>
          <a:p>
            <a:pPr lvl="1">
              <a:buClr>
                <a:schemeClr val="tx1"/>
              </a:buClr>
            </a:pPr>
            <a:endParaRPr lang="en-US" dirty="0"/>
          </a:p>
          <a:p>
            <a:pPr>
              <a:buClr>
                <a:schemeClr val="tx1"/>
              </a:buClr>
            </a:pPr>
            <a:endParaRPr lang="en-US" dirty="0"/>
          </a:p>
        </p:txBody>
      </p:sp>
    </p:spTree>
    <p:extLst>
      <p:ext uri="{BB962C8B-B14F-4D97-AF65-F5344CB8AC3E}">
        <p14:creationId xmlns:p14="http://schemas.microsoft.com/office/powerpoint/2010/main" val="271967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FEA7-E087-F45E-98EB-FAEB7F010A70}"/>
              </a:ext>
            </a:extLst>
          </p:cNvPr>
          <p:cNvSpPr>
            <a:spLocks noGrp="1"/>
          </p:cNvSpPr>
          <p:nvPr>
            <p:ph type="title"/>
          </p:nvPr>
        </p:nvSpPr>
        <p:spPr>
          <a:xfrm>
            <a:off x="116305" y="109017"/>
            <a:ext cx="10515600" cy="1325563"/>
          </a:xfrm>
        </p:spPr>
        <p:txBody>
          <a:bodyPr/>
          <a:lstStyle/>
          <a:p>
            <a:r>
              <a:rPr lang="en-US" dirty="0"/>
              <a:t>Antenna Analyzers</a:t>
            </a:r>
          </a:p>
        </p:txBody>
      </p:sp>
      <p:sp>
        <p:nvSpPr>
          <p:cNvPr id="3" name="Content Placeholder 2">
            <a:extLst>
              <a:ext uri="{FF2B5EF4-FFF2-40B4-BE49-F238E27FC236}">
                <a16:creationId xmlns:a16="http://schemas.microsoft.com/office/drawing/2014/main" id="{00C0F7BE-A5EC-0B5B-D1EF-2C72EFA4A664}"/>
              </a:ext>
            </a:extLst>
          </p:cNvPr>
          <p:cNvSpPr>
            <a:spLocks noGrp="1"/>
          </p:cNvSpPr>
          <p:nvPr>
            <p:ph idx="1"/>
          </p:nvPr>
        </p:nvSpPr>
        <p:spPr>
          <a:xfrm>
            <a:off x="260685" y="1253249"/>
            <a:ext cx="3910263" cy="2127333"/>
          </a:xfrm>
        </p:spPr>
        <p:txBody>
          <a:bodyPr/>
          <a:lstStyle/>
          <a:p>
            <a:r>
              <a:rPr lang="en-US" dirty="0"/>
              <a:t>Used to measure an antenna system without using a transmitter whose signal might cause interference</a:t>
            </a:r>
          </a:p>
          <a:p>
            <a:endParaRPr lang="en-US" dirty="0"/>
          </a:p>
        </p:txBody>
      </p:sp>
      <p:pic>
        <p:nvPicPr>
          <p:cNvPr id="5" name="Picture 4">
            <a:extLst>
              <a:ext uri="{FF2B5EF4-FFF2-40B4-BE49-F238E27FC236}">
                <a16:creationId xmlns:a16="http://schemas.microsoft.com/office/drawing/2014/main" id="{92D3756D-E93E-4CCB-977A-7151DF2D63AC}"/>
              </a:ext>
            </a:extLst>
          </p:cNvPr>
          <p:cNvPicPr>
            <a:picLocks noChangeAspect="1"/>
          </p:cNvPicPr>
          <p:nvPr/>
        </p:nvPicPr>
        <p:blipFill>
          <a:blip r:embed="rId2"/>
          <a:stretch>
            <a:fillRect/>
          </a:stretch>
        </p:blipFill>
        <p:spPr>
          <a:xfrm>
            <a:off x="8021053" y="1055980"/>
            <a:ext cx="3236494" cy="5560887"/>
          </a:xfrm>
          <a:prstGeom prst="rect">
            <a:avLst/>
          </a:prstGeom>
          <a:ln>
            <a:solidFill>
              <a:schemeClr val="tx1"/>
            </a:solidFill>
          </a:ln>
        </p:spPr>
      </p:pic>
      <p:sp>
        <p:nvSpPr>
          <p:cNvPr id="6" name="TextBox 5">
            <a:extLst>
              <a:ext uri="{FF2B5EF4-FFF2-40B4-BE49-F238E27FC236}">
                <a16:creationId xmlns:a16="http://schemas.microsoft.com/office/drawing/2014/main" id="{AFA3D1AB-9D3B-15B9-E336-FFD974919445}"/>
              </a:ext>
            </a:extLst>
          </p:cNvPr>
          <p:cNvSpPr txBox="1"/>
          <p:nvPr/>
        </p:nvSpPr>
        <p:spPr>
          <a:xfrm>
            <a:off x="1399674" y="3836423"/>
            <a:ext cx="6348663" cy="2923877"/>
          </a:xfrm>
          <a:prstGeom prst="rect">
            <a:avLst/>
          </a:prstGeom>
          <a:noFill/>
        </p:spPr>
        <p:txBody>
          <a:bodyPr wrap="square" rtlCol="0">
            <a:spAutoFit/>
          </a:bodyPr>
          <a:lstStyle/>
          <a:p>
            <a:r>
              <a:rPr lang="en-US" sz="2300" dirty="0"/>
              <a:t>Figure 4.18 — The popular MFJ series of antenna analyzers are used to adjust and troubleshoot antenna systems. The instrument contains a low-power signal source with an adjustable frequency and an SWR meter. The LCD display shows the operating frequency and information about the antenna impedance. The meters show SWR and feed point impedance.</a:t>
            </a:r>
          </a:p>
        </p:txBody>
      </p:sp>
    </p:spTree>
    <p:extLst>
      <p:ext uri="{BB962C8B-B14F-4D97-AF65-F5344CB8AC3E}">
        <p14:creationId xmlns:p14="http://schemas.microsoft.com/office/powerpoint/2010/main" val="305160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2557379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causes failure of coaxial cables?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Moisture contamination</a:t>
            </a:r>
          </a:p>
          <a:p>
            <a:pPr marL="514350" indent="-514350">
              <a:buFont typeface="+mj-lt"/>
              <a:buAutoNum type="alphaUcPeriod"/>
            </a:pPr>
            <a:r>
              <a:rPr lang="en-US" dirty="0"/>
              <a:t>Solder flux contamination</a:t>
            </a:r>
          </a:p>
          <a:p>
            <a:pPr marL="514350" indent="-514350">
              <a:buFont typeface="+mj-lt"/>
              <a:buAutoNum type="alphaUcPeriod"/>
            </a:pPr>
            <a:r>
              <a:rPr lang="en-US" dirty="0"/>
              <a:t>Rapid fluctuation in transmitter output power</a:t>
            </a:r>
          </a:p>
          <a:p>
            <a:pPr marL="514350" indent="-514350">
              <a:buFont typeface="+mj-lt"/>
              <a:buAutoNum type="alphaUcPeriod"/>
            </a:pPr>
            <a:r>
              <a:rPr lang="en-US" dirty="0"/>
              <a:t>Operation at 100% duty cycle for an extended period</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T7C09 A 4-17</a:t>
            </a:r>
          </a:p>
        </p:txBody>
      </p:sp>
    </p:spTree>
    <p:extLst>
      <p:ext uri="{BB962C8B-B14F-4D97-AF65-F5344CB8AC3E}">
        <p14:creationId xmlns:p14="http://schemas.microsoft.com/office/powerpoint/2010/main" val="20396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Why should the outer jacket of coaxial cable be resistant to ultraviolet light?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Ultraviolet resistant jackets prevent harmonic radiation</a:t>
            </a:r>
          </a:p>
          <a:p>
            <a:pPr marL="514350" indent="-514350">
              <a:buFont typeface="+mj-lt"/>
              <a:buAutoNum type="alphaUcPeriod"/>
            </a:pPr>
            <a:r>
              <a:rPr lang="en-US" dirty="0"/>
              <a:t>Ultraviolet light can increase losses in the cable’s jacket</a:t>
            </a:r>
          </a:p>
          <a:p>
            <a:pPr marL="514350" indent="-514350">
              <a:buFont typeface="+mj-lt"/>
              <a:buAutoNum type="alphaUcPeriod"/>
            </a:pPr>
            <a:r>
              <a:rPr lang="en-US" dirty="0"/>
              <a:t>Ultraviolet and RF signals can mix, causing interference</a:t>
            </a:r>
          </a:p>
          <a:p>
            <a:pPr marL="514350" indent="-514350">
              <a:buFont typeface="+mj-lt"/>
              <a:buAutoNum type="alphaUcPeriod"/>
            </a:pPr>
            <a:r>
              <a:rPr lang="en-US" dirty="0"/>
              <a:t>Ultraviolet light can damage the jacket and allow water to enter the cable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T7C10 D 4-17</a:t>
            </a:r>
          </a:p>
        </p:txBody>
      </p:sp>
    </p:spTree>
    <p:extLst>
      <p:ext uri="{BB962C8B-B14F-4D97-AF65-F5344CB8AC3E}">
        <p14:creationId xmlns:p14="http://schemas.microsoft.com/office/powerpoint/2010/main" val="29507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disadvantage of air core coaxial cable when compared to foam or solid dielectric types?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It has more loss per foot</a:t>
            </a:r>
          </a:p>
          <a:p>
            <a:pPr marL="514350" indent="-514350">
              <a:buFont typeface="+mj-lt"/>
              <a:buAutoNum type="alphaUcPeriod"/>
            </a:pPr>
            <a:r>
              <a:rPr lang="en-US" dirty="0"/>
              <a:t>It cannot be used for VHF or UHF antennas</a:t>
            </a:r>
          </a:p>
          <a:p>
            <a:pPr marL="514350" indent="-514350">
              <a:buFont typeface="+mj-lt"/>
              <a:buAutoNum type="alphaUcPeriod"/>
            </a:pPr>
            <a:r>
              <a:rPr lang="en-US" dirty="0"/>
              <a:t>It requires special techniques to prevent moisture in the cable</a:t>
            </a:r>
          </a:p>
          <a:p>
            <a:pPr marL="514350" indent="-514350">
              <a:buFont typeface="+mj-lt"/>
              <a:buAutoNum type="alphaUcPeriod"/>
            </a:pPr>
            <a:r>
              <a:rPr lang="en-US" dirty="0"/>
              <a:t>It cannot be used at below freezing temperatures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T7C11 C 4-17</a:t>
            </a:r>
          </a:p>
        </p:txBody>
      </p:sp>
    </p:spTree>
    <p:extLst>
      <p:ext uri="{BB962C8B-B14F-4D97-AF65-F5344CB8AC3E}">
        <p14:creationId xmlns:p14="http://schemas.microsoft.com/office/powerpoint/2010/main" val="187741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effect of vegetation on UHF and microwave signals?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Knife-edge diffraction</a:t>
            </a:r>
          </a:p>
          <a:p>
            <a:pPr marL="514350" indent="-514350">
              <a:buFont typeface="+mj-lt"/>
              <a:buAutoNum type="alphaUcPeriod"/>
            </a:pPr>
            <a:r>
              <a:rPr lang="en-US" dirty="0"/>
              <a:t>Absorption</a:t>
            </a:r>
          </a:p>
          <a:p>
            <a:pPr marL="514350" indent="-514350">
              <a:buFont typeface="+mj-lt"/>
              <a:buAutoNum type="alphaUcPeriod"/>
            </a:pPr>
            <a:r>
              <a:rPr lang="en-US" dirty="0"/>
              <a:t>Amplification</a:t>
            </a:r>
          </a:p>
          <a:p>
            <a:pPr marL="514350" indent="-514350">
              <a:buFont typeface="+mj-lt"/>
              <a:buAutoNum type="alphaUcPeriod"/>
            </a:pPr>
            <a:r>
              <a:rPr lang="en-US" dirty="0"/>
              <a:t>Polarization rotation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T3A02 B 4-1</a:t>
            </a:r>
          </a:p>
        </p:txBody>
      </p:sp>
    </p:spTree>
    <p:extLst>
      <p:ext uri="{BB962C8B-B14F-4D97-AF65-F5344CB8AC3E}">
        <p14:creationId xmlns:p14="http://schemas.microsoft.com/office/powerpoint/2010/main" val="36730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types of solder should not be used for radio and electronic applications?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Acid-core solder</a:t>
            </a:r>
          </a:p>
          <a:p>
            <a:pPr marL="514350" indent="-514350">
              <a:buFont typeface="+mj-lt"/>
              <a:buAutoNum type="alphaUcPeriod"/>
            </a:pPr>
            <a:r>
              <a:rPr lang="en-US" dirty="0"/>
              <a:t>Lead-tin solder</a:t>
            </a:r>
          </a:p>
          <a:p>
            <a:pPr marL="514350" indent="-514350">
              <a:buFont typeface="+mj-lt"/>
              <a:buAutoNum type="alphaUcPeriod"/>
            </a:pPr>
            <a:r>
              <a:rPr lang="en-US" dirty="0"/>
              <a:t>Rosin-core solder</a:t>
            </a:r>
          </a:p>
          <a:p>
            <a:pPr marL="514350" indent="-514350">
              <a:buFont typeface="+mj-lt"/>
              <a:buAutoNum type="alphaUcPeriod"/>
            </a:pPr>
            <a:r>
              <a:rPr lang="en-US" dirty="0"/>
              <a:t>Tin-copper solder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T7D08 A 4-17</a:t>
            </a:r>
          </a:p>
        </p:txBody>
      </p:sp>
    </p:spTree>
    <p:extLst>
      <p:ext uri="{BB962C8B-B14F-4D97-AF65-F5344CB8AC3E}">
        <p14:creationId xmlns:p14="http://schemas.microsoft.com/office/powerpoint/2010/main" val="468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characteristic appearance of a cold tin-lead solder joint?</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Dark black spots</a:t>
            </a:r>
          </a:p>
          <a:p>
            <a:pPr marL="514350" indent="-514350">
              <a:buFont typeface="+mj-lt"/>
              <a:buAutoNum type="alphaUcPeriod"/>
            </a:pPr>
            <a:r>
              <a:rPr lang="en-US" dirty="0"/>
              <a:t>A bright or shiny surface</a:t>
            </a:r>
          </a:p>
          <a:p>
            <a:pPr marL="514350" indent="-514350">
              <a:buFont typeface="+mj-lt"/>
              <a:buAutoNum type="alphaUcPeriod"/>
            </a:pPr>
            <a:r>
              <a:rPr lang="en-US" dirty="0"/>
              <a:t>A rough or lumpy surface</a:t>
            </a:r>
          </a:p>
          <a:p>
            <a:pPr marL="514350" indent="-514350">
              <a:buFont typeface="+mj-lt"/>
              <a:buAutoNum type="alphaUcPeriod"/>
            </a:pPr>
            <a:r>
              <a:rPr lang="en-US" dirty="0"/>
              <a:t>Excessive solder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T7D09 C 4-17</a:t>
            </a:r>
          </a:p>
        </p:txBody>
      </p:sp>
    </p:spTree>
    <p:extLst>
      <p:ext uri="{BB962C8B-B14F-4D97-AF65-F5344CB8AC3E}">
        <p14:creationId xmlns:p14="http://schemas.microsoft.com/office/powerpoint/2010/main" val="39837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RF connector types is most suitable for frequencies above 400 MHz?</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de-DE" dirty="0"/>
              <a:t>UHF (PL-259/SO-239)</a:t>
            </a:r>
          </a:p>
          <a:p>
            <a:pPr marL="514350" indent="-514350">
              <a:buFont typeface="+mj-lt"/>
              <a:buAutoNum type="alphaUcPeriod"/>
            </a:pPr>
            <a:r>
              <a:rPr lang="de-DE" dirty="0"/>
              <a:t>Type N</a:t>
            </a:r>
          </a:p>
          <a:p>
            <a:pPr marL="514350" indent="-514350">
              <a:buFont typeface="+mj-lt"/>
              <a:buAutoNum type="alphaUcPeriod"/>
            </a:pPr>
            <a:r>
              <a:rPr lang="de-DE" dirty="0"/>
              <a:t>RS-213</a:t>
            </a:r>
          </a:p>
          <a:p>
            <a:pPr marL="514350" indent="-514350">
              <a:buFont typeface="+mj-lt"/>
              <a:buAutoNum type="alphaUcPeriod"/>
            </a:pPr>
            <a:r>
              <a:rPr lang="de-DE" dirty="0"/>
              <a:t>DB-25</a:t>
            </a:r>
            <a:endParaRPr lang="en-US" dirty="0"/>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T9B06 B 4-17</a:t>
            </a:r>
          </a:p>
        </p:txBody>
      </p:sp>
    </p:spTree>
    <p:extLst>
      <p:ext uri="{BB962C8B-B14F-4D97-AF65-F5344CB8AC3E}">
        <p14:creationId xmlns:p14="http://schemas.microsoft.com/office/powerpoint/2010/main" val="87614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is true of PL-259 type coax connectors?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They are preferred for microwave operation</a:t>
            </a:r>
          </a:p>
          <a:p>
            <a:pPr marL="514350" indent="-514350">
              <a:buFont typeface="+mj-lt"/>
              <a:buAutoNum type="alphaUcPeriod"/>
            </a:pPr>
            <a:r>
              <a:rPr lang="en-US" dirty="0"/>
              <a:t>They are watertight</a:t>
            </a:r>
          </a:p>
          <a:p>
            <a:pPr marL="514350" indent="-514350">
              <a:buFont typeface="+mj-lt"/>
              <a:buAutoNum type="alphaUcPeriod"/>
            </a:pPr>
            <a:r>
              <a:rPr lang="en-US" dirty="0"/>
              <a:t>They are commonly used at HF and VHF frequencies</a:t>
            </a:r>
          </a:p>
          <a:p>
            <a:pPr marL="514350" indent="-514350">
              <a:buFont typeface="+mj-lt"/>
              <a:buAutoNum type="alphaUcPeriod"/>
            </a:pPr>
            <a:r>
              <a:rPr lang="en-US" dirty="0"/>
              <a:t>They are a bayonet-type connector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T9B07 C 4-17</a:t>
            </a:r>
          </a:p>
        </p:txBody>
      </p:sp>
    </p:spTree>
    <p:extLst>
      <p:ext uri="{BB962C8B-B14F-4D97-AF65-F5344CB8AC3E}">
        <p14:creationId xmlns:p14="http://schemas.microsoft.com/office/powerpoint/2010/main" val="351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is a source of loss in coaxial feed line?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Water intrusion into coaxial connectors</a:t>
            </a:r>
          </a:p>
          <a:p>
            <a:pPr marL="514350" indent="-514350">
              <a:buFont typeface="+mj-lt"/>
              <a:buAutoNum type="alphaUcPeriod"/>
            </a:pPr>
            <a:r>
              <a:rPr lang="en-US" dirty="0"/>
              <a:t>High SWR</a:t>
            </a:r>
          </a:p>
          <a:p>
            <a:pPr marL="514350" indent="-514350">
              <a:buFont typeface="+mj-lt"/>
              <a:buAutoNum type="alphaUcPeriod"/>
            </a:pPr>
            <a:r>
              <a:rPr lang="en-US" dirty="0"/>
              <a:t>Multiple connectors in the line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T9B08 D 4-17</a:t>
            </a:r>
          </a:p>
        </p:txBody>
      </p:sp>
    </p:spTree>
    <p:extLst>
      <p:ext uri="{BB962C8B-B14F-4D97-AF65-F5344CB8AC3E}">
        <p14:creationId xmlns:p14="http://schemas.microsoft.com/office/powerpoint/2010/main" val="3373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electrical difference between RG-58 and RG-213 coaxial cable?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There is no significant difference between the two types</a:t>
            </a:r>
          </a:p>
          <a:p>
            <a:pPr marL="514350" indent="-514350">
              <a:buFont typeface="+mj-lt"/>
              <a:buAutoNum type="alphaUcPeriod"/>
            </a:pPr>
            <a:r>
              <a:rPr lang="en-US" dirty="0"/>
              <a:t>RG-58 cable has two shields</a:t>
            </a:r>
          </a:p>
          <a:p>
            <a:pPr marL="514350" indent="-514350">
              <a:buFont typeface="+mj-lt"/>
              <a:buAutoNum type="alphaUcPeriod"/>
            </a:pPr>
            <a:r>
              <a:rPr lang="en-US" dirty="0"/>
              <a:t>RG-213 cable has less loss at a given frequency</a:t>
            </a:r>
          </a:p>
          <a:p>
            <a:pPr marL="514350" indent="-514350">
              <a:buFont typeface="+mj-lt"/>
              <a:buAutoNum type="alphaUcPeriod"/>
            </a:pPr>
            <a:r>
              <a:rPr lang="en-US" dirty="0"/>
              <a:t>RG-58 cable can handle higher power levels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T9B10 C 4-17</a:t>
            </a:r>
          </a:p>
        </p:txBody>
      </p:sp>
    </p:spTree>
    <p:extLst>
      <p:ext uri="{BB962C8B-B14F-4D97-AF65-F5344CB8AC3E}">
        <p14:creationId xmlns:p14="http://schemas.microsoft.com/office/powerpoint/2010/main" val="21250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Where should an RF power meter be installed?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In the feed line, between the transmitter and antenna</a:t>
            </a:r>
          </a:p>
          <a:p>
            <a:pPr marL="514350" indent="-514350">
              <a:buFont typeface="+mj-lt"/>
              <a:buAutoNum type="alphaUcPeriod"/>
            </a:pPr>
            <a:r>
              <a:rPr lang="en-US" dirty="0"/>
              <a:t>At the power supply output</a:t>
            </a:r>
          </a:p>
          <a:p>
            <a:pPr marL="514350" indent="-514350">
              <a:buFont typeface="+mj-lt"/>
              <a:buAutoNum type="alphaUcPeriod"/>
            </a:pPr>
            <a:r>
              <a:rPr lang="en-US" dirty="0"/>
              <a:t>In parallel with the push-to-talk line and the antenna</a:t>
            </a:r>
          </a:p>
          <a:p>
            <a:pPr marL="514350" indent="-514350">
              <a:buFont typeface="+mj-lt"/>
              <a:buAutoNum type="alphaUcPeriod"/>
            </a:pPr>
            <a:r>
              <a:rPr lang="en-US" dirty="0"/>
              <a:t>In the power supply cable, as close as possible to the radio</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T4A05 A 4-18</a:t>
            </a:r>
          </a:p>
        </p:txBody>
      </p:sp>
    </p:spTree>
    <p:extLst>
      <p:ext uri="{BB962C8B-B14F-4D97-AF65-F5344CB8AC3E}">
        <p14:creationId xmlns:p14="http://schemas.microsoft.com/office/powerpoint/2010/main" val="16453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is used to determine if an antenna is resonant at the desired operating frequency?</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VTVM</a:t>
            </a:r>
          </a:p>
          <a:p>
            <a:pPr marL="514350" indent="-514350">
              <a:buFont typeface="+mj-lt"/>
              <a:buAutoNum type="alphaUcPeriod"/>
            </a:pPr>
            <a:r>
              <a:rPr lang="en-US" dirty="0"/>
              <a:t>An antenna analyzer</a:t>
            </a:r>
          </a:p>
          <a:p>
            <a:pPr marL="514350" indent="-514350">
              <a:buFont typeface="+mj-lt"/>
              <a:buAutoNum type="alphaUcPeriod"/>
            </a:pPr>
            <a:r>
              <a:rPr lang="en-US" dirty="0"/>
              <a:t>A Q meter</a:t>
            </a:r>
          </a:p>
          <a:p>
            <a:pPr marL="514350" indent="-514350">
              <a:buFont typeface="+mj-lt"/>
              <a:buAutoNum type="alphaUcPeriod"/>
            </a:pPr>
            <a:r>
              <a:rPr lang="en-US" dirty="0"/>
              <a:t>A frequency counter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T7C02 B 4-18</a:t>
            </a:r>
          </a:p>
        </p:txBody>
      </p:sp>
    </p:spTree>
    <p:extLst>
      <p:ext uri="{BB962C8B-B14F-4D97-AF65-F5344CB8AC3E}">
        <p14:creationId xmlns:p14="http://schemas.microsoft.com/office/powerpoint/2010/main" val="292979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instrument can be used to determine SWR?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Voltmeter</a:t>
            </a:r>
          </a:p>
          <a:p>
            <a:pPr marL="514350" indent="-514350">
              <a:buFont typeface="+mj-lt"/>
              <a:buAutoNum type="alphaUcPeriod"/>
            </a:pPr>
            <a:r>
              <a:rPr lang="en-US" dirty="0"/>
              <a:t>Ohmmeter</a:t>
            </a:r>
          </a:p>
          <a:p>
            <a:pPr marL="514350" indent="-514350">
              <a:buFont typeface="+mj-lt"/>
              <a:buAutoNum type="alphaUcPeriod"/>
            </a:pPr>
            <a:r>
              <a:rPr lang="en-US" dirty="0"/>
              <a:t>Iambic pentameter</a:t>
            </a:r>
          </a:p>
          <a:p>
            <a:pPr marL="514350" indent="-514350">
              <a:buFont typeface="+mj-lt"/>
              <a:buAutoNum type="alphaUcPeriod"/>
            </a:pPr>
            <a:r>
              <a:rPr lang="en-US" dirty="0"/>
              <a:t>Directional wattmeter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T7C08 D 4-18</a:t>
            </a:r>
          </a:p>
        </p:txBody>
      </p:sp>
    </p:spTree>
    <p:extLst>
      <p:ext uri="{BB962C8B-B14F-4D97-AF65-F5344CB8AC3E}">
        <p14:creationId xmlns:p14="http://schemas.microsoft.com/office/powerpoint/2010/main" val="3587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major function of an antenna tuner (antenna coupler)?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It matches the antenna system impedance to the transceiver’s output impedance</a:t>
            </a:r>
          </a:p>
          <a:p>
            <a:pPr marL="514350" indent="-514350">
              <a:buFont typeface="+mj-lt"/>
              <a:buAutoNum type="alphaUcPeriod"/>
            </a:pPr>
            <a:r>
              <a:rPr lang="en-US" dirty="0"/>
              <a:t>It helps a receiver automatically tune in weak stations</a:t>
            </a:r>
          </a:p>
          <a:p>
            <a:pPr marL="514350" indent="-514350">
              <a:buFont typeface="+mj-lt"/>
              <a:buAutoNum type="alphaUcPeriod"/>
            </a:pPr>
            <a:r>
              <a:rPr lang="en-US" dirty="0"/>
              <a:t>It allows an antenna to be used on both transmit and receive</a:t>
            </a:r>
          </a:p>
          <a:p>
            <a:pPr marL="514350" indent="-514350">
              <a:buFont typeface="+mj-lt"/>
              <a:buAutoNum type="alphaUcPeriod"/>
            </a:pPr>
            <a:r>
              <a:rPr lang="en-US" dirty="0"/>
              <a:t>It automatically selects the proper antenna for the frequency band being used</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T9B04 A 4-18</a:t>
            </a:r>
          </a:p>
        </p:txBody>
      </p:sp>
    </p:spTree>
    <p:extLst>
      <p:ext uri="{BB962C8B-B14F-4D97-AF65-F5344CB8AC3E}">
        <p14:creationId xmlns:p14="http://schemas.microsoft.com/office/powerpoint/2010/main" val="32154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meaning of the term “picket fencing”?</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Alternating transmissions during a net operation</a:t>
            </a:r>
          </a:p>
          <a:p>
            <a:pPr marL="514350" indent="-514350">
              <a:buFont typeface="+mj-lt"/>
              <a:buAutoNum type="alphaUcPeriod"/>
            </a:pPr>
            <a:r>
              <a:rPr lang="en-US" dirty="0"/>
              <a:t>Rapid flutter on mobile signals due to multipath propagation</a:t>
            </a:r>
          </a:p>
          <a:p>
            <a:pPr marL="514350" indent="-514350">
              <a:buFont typeface="+mj-lt"/>
              <a:buAutoNum type="alphaUcPeriod"/>
            </a:pPr>
            <a:r>
              <a:rPr lang="en-US" dirty="0"/>
              <a:t>A type of ground system used with vertical antennas</a:t>
            </a:r>
          </a:p>
          <a:p>
            <a:pPr marL="514350" indent="-514350">
              <a:buFont typeface="+mj-lt"/>
              <a:buAutoNum type="alphaUcPeriod"/>
            </a:pPr>
            <a:r>
              <a:rPr lang="en-US" dirty="0"/>
              <a:t>Local vs long-distance communications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T3A06 B 4-1</a:t>
            </a:r>
          </a:p>
        </p:txBody>
      </p:sp>
    </p:spTree>
    <p:extLst>
      <p:ext uri="{BB962C8B-B14F-4D97-AF65-F5344CB8AC3E}">
        <p14:creationId xmlns:p14="http://schemas.microsoft.com/office/powerpoint/2010/main" val="40357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4305-63D3-9AD2-ABB4-144E30A3DA36}"/>
              </a:ext>
            </a:extLst>
          </p:cNvPr>
          <p:cNvSpPr>
            <a:spLocks noGrp="1"/>
          </p:cNvSpPr>
          <p:nvPr>
            <p:ph type="title"/>
          </p:nvPr>
        </p:nvSpPr>
        <p:spPr>
          <a:xfrm>
            <a:off x="637032" y="1223450"/>
            <a:ext cx="10515600" cy="1325563"/>
          </a:xfrm>
        </p:spPr>
        <p:txBody>
          <a:bodyPr/>
          <a:lstStyle/>
          <a:p>
            <a:pPr algn="ctr"/>
            <a:r>
              <a:rPr lang="en-US" b="1" dirty="0">
                <a:solidFill>
                  <a:srgbClr val="DA3427"/>
                </a:solidFill>
              </a:rPr>
              <a:t>END OF MODULE 4</a:t>
            </a:r>
          </a:p>
        </p:txBody>
      </p:sp>
      <p:pic>
        <p:nvPicPr>
          <p:cNvPr id="3" name="Picture 2">
            <a:extLst>
              <a:ext uri="{FF2B5EF4-FFF2-40B4-BE49-F238E27FC236}">
                <a16:creationId xmlns:a16="http://schemas.microsoft.com/office/drawing/2014/main" id="{CB16509D-3563-9675-A4FD-47C0B9202C93}"/>
              </a:ext>
            </a:extLst>
          </p:cNvPr>
          <p:cNvPicPr>
            <a:picLocks noChangeAspect="1"/>
          </p:cNvPicPr>
          <p:nvPr/>
        </p:nvPicPr>
        <p:blipFill>
          <a:blip r:embed="rId2"/>
          <a:stretch>
            <a:fillRect/>
          </a:stretch>
        </p:blipFill>
        <p:spPr>
          <a:xfrm>
            <a:off x="2766920" y="3803904"/>
            <a:ext cx="5773576" cy="1830646"/>
          </a:xfrm>
          <a:prstGeom prst="rect">
            <a:avLst/>
          </a:prstGeom>
        </p:spPr>
      </p:pic>
    </p:spTree>
    <p:extLst>
      <p:ext uri="{BB962C8B-B14F-4D97-AF65-F5344CB8AC3E}">
        <p14:creationId xmlns:p14="http://schemas.microsoft.com/office/powerpoint/2010/main" val="94941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weather condition might decrease range at microwave frequencies?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High winds</a:t>
            </a:r>
          </a:p>
          <a:p>
            <a:pPr marL="514350" indent="-514350">
              <a:buFont typeface="+mj-lt"/>
              <a:buAutoNum type="alphaUcPeriod"/>
            </a:pPr>
            <a:r>
              <a:rPr lang="en-US" dirty="0"/>
              <a:t>Low barometric pressure</a:t>
            </a:r>
          </a:p>
          <a:p>
            <a:pPr marL="514350" indent="-514350">
              <a:buFont typeface="+mj-lt"/>
              <a:buAutoNum type="alphaUcPeriod"/>
            </a:pPr>
            <a:r>
              <a:rPr lang="en-US" dirty="0"/>
              <a:t>Precipitation</a:t>
            </a:r>
          </a:p>
          <a:p>
            <a:pPr marL="514350" indent="-514350">
              <a:buFont typeface="+mj-lt"/>
              <a:buAutoNum type="alphaUcPeriod"/>
            </a:pPr>
            <a:r>
              <a:rPr lang="en-US" dirty="0"/>
              <a:t>Colder temperatures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T3A07 C 4-1</a:t>
            </a:r>
          </a:p>
        </p:txBody>
      </p:sp>
    </p:spTree>
    <p:extLst>
      <p:ext uri="{BB962C8B-B14F-4D97-AF65-F5344CB8AC3E}">
        <p14:creationId xmlns:p14="http://schemas.microsoft.com/office/powerpoint/2010/main" val="32947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likely cause of irregular fading of signals propagated by the ionosphere?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Frequency shift due to Faraday rotation</a:t>
            </a:r>
          </a:p>
          <a:p>
            <a:pPr marL="514350" indent="-514350">
              <a:buFont typeface="+mj-lt"/>
              <a:buAutoNum type="alphaUcPeriod"/>
            </a:pPr>
            <a:r>
              <a:rPr lang="en-US" dirty="0"/>
              <a:t>Interference from thunderstorms</a:t>
            </a:r>
          </a:p>
          <a:p>
            <a:pPr marL="514350" indent="-514350">
              <a:buFont typeface="+mj-lt"/>
              <a:buAutoNum type="alphaUcPeriod"/>
            </a:pPr>
            <a:r>
              <a:rPr lang="en-US" dirty="0"/>
              <a:t>Intermodulation distortion</a:t>
            </a:r>
          </a:p>
          <a:p>
            <a:pPr marL="514350" indent="-514350">
              <a:buFont typeface="+mj-lt"/>
              <a:buAutoNum type="alphaUcPeriod"/>
            </a:pPr>
            <a:r>
              <a:rPr lang="en-US" dirty="0"/>
              <a:t>Random combining of signals arriving via different paths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T3A08 D 4-1</a:t>
            </a:r>
          </a:p>
        </p:txBody>
      </p:sp>
    </p:spTree>
    <p:extLst>
      <p:ext uri="{BB962C8B-B14F-4D97-AF65-F5344CB8AC3E}">
        <p14:creationId xmlns:p14="http://schemas.microsoft.com/office/powerpoint/2010/main" val="220608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effect does multi-path propagation have on data transmissions?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Transmission rates must be increased by a factor equal to the number of separate paths observed</a:t>
            </a:r>
          </a:p>
          <a:p>
            <a:pPr marL="514350" indent="-514350">
              <a:buFont typeface="+mj-lt"/>
              <a:buAutoNum type="alphaUcPeriod"/>
            </a:pPr>
            <a:r>
              <a:rPr lang="en-US" dirty="0"/>
              <a:t>Transmission rates must be decreased by a factor equal to the number of separate paths observed</a:t>
            </a:r>
          </a:p>
          <a:p>
            <a:pPr marL="514350" indent="-514350">
              <a:buFont typeface="+mj-lt"/>
              <a:buAutoNum type="alphaUcPeriod"/>
            </a:pPr>
            <a:r>
              <a:rPr lang="en-US" dirty="0"/>
              <a:t>No significant changes will occur if the signals are transmitted using FM</a:t>
            </a:r>
          </a:p>
          <a:p>
            <a:pPr marL="514350" indent="-514350">
              <a:buFont typeface="+mj-lt"/>
              <a:buAutoNum type="alphaUcPeriod"/>
            </a:pPr>
            <a:r>
              <a:rPr lang="en-US" dirty="0"/>
              <a:t>Error rates are likely to increase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T3A10 D 4-1</a:t>
            </a:r>
          </a:p>
        </p:txBody>
      </p:sp>
    </p:spTree>
    <p:extLst>
      <p:ext uri="{BB962C8B-B14F-4D97-AF65-F5344CB8AC3E}">
        <p14:creationId xmlns:p14="http://schemas.microsoft.com/office/powerpoint/2010/main" val="378238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effect of fog and rain on signals in the 10 meter and 6 meter bands?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Absorption</a:t>
            </a:r>
          </a:p>
          <a:p>
            <a:pPr marL="514350" indent="-514350">
              <a:buFont typeface="+mj-lt"/>
              <a:buAutoNum type="alphaUcPeriod"/>
            </a:pPr>
            <a:r>
              <a:rPr lang="en-US" dirty="0"/>
              <a:t>There is little effect</a:t>
            </a:r>
          </a:p>
          <a:p>
            <a:pPr marL="514350" indent="-514350">
              <a:buFont typeface="+mj-lt"/>
              <a:buAutoNum type="alphaUcPeriod"/>
            </a:pPr>
            <a:r>
              <a:rPr lang="en-US" dirty="0"/>
              <a:t>Deflection</a:t>
            </a:r>
          </a:p>
          <a:p>
            <a:pPr marL="514350" indent="-514350">
              <a:buFont typeface="+mj-lt"/>
              <a:buAutoNum type="alphaUcPeriod"/>
            </a:pPr>
            <a:r>
              <a:rPr lang="en-US" dirty="0"/>
              <a:t>Range increase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T3A12 B 4-1</a:t>
            </a:r>
          </a:p>
        </p:txBody>
      </p:sp>
    </p:spTree>
    <p:extLst>
      <p:ext uri="{BB962C8B-B14F-4D97-AF65-F5344CB8AC3E}">
        <p14:creationId xmlns:p14="http://schemas.microsoft.com/office/powerpoint/2010/main" val="413168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b="1" dirty="0"/>
              <a:t>Which of the following effects may allow radio signals to travel beyond obstructions between the transmitting and receiving stations?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Knife-edge diffraction</a:t>
            </a:r>
          </a:p>
          <a:p>
            <a:pPr marL="514350" indent="-514350">
              <a:buFont typeface="+mj-lt"/>
              <a:buAutoNum type="alphaUcPeriod"/>
            </a:pPr>
            <a:r>
              <a:rPr lang="en-US" dirty="0"/>
              <a:t>Faraday rotation</a:t>
            </a:r>
          </a:p>
          <a:p>
            <a:pPr marL="514350" indent="-514350">
              <a:buFont typeface="+mj-lt"/>
              <a:buAutoNum type="alphaUcPeriod"/>
            </a:pPr>
            <a:r>
              <a:rPr lang="en-US" dirty="0"/>
              <a:t>Quantum tunneling</a:t>
            </a:r>
          </a:p>
          <a:p>
            <a:pPr marL="514350" indent="-514350">
              <a:buFont typeface="+mj-lt"/>
              <a:buAutoNum type="alphaUcPeriod"/>
            </a:pPr>
            <a:r>
              <a:rPr lang="en-US" dirty="0"/>
              <a:t>Doppler shift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T3C05 A 4-1</a:t>
            </a:r>
          </a:p>
        </p:txBody>
      </p:sp>
    </p:spTree>
    <p:extLst>
      <p:ext uri="{BB962C8B-B14F-4D97-AF65-F5344CB8AC3E}">
        <p14:creationId xmlns:p14="http://schemas.microsoft.com/office/powerpoint/2010/main" val="350717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b="1" dirty="0"/>
              <a:t>What type of propagation is responsible for allowing over-the-horizon VHF and UHF communications to ranges of approximately 300 miles on a regular basis?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Tropospheric ducting</a:t>
            </a:r>
          </a:p>
          <a:p>
            <a:pPr marL="514350" indent="-514350">
              <a:buFont typeface="+mj-lt"/>
              <a:buAutoNum type="alphaUcPeriod"/>
            </a:pPr>
            <a:r>
              <a:rPr lang="en-US" dirty="0"/>
              <a:t>D region refraction</a:t>
            </a:r>
          </a:p>
          <a:p>
            <a:pPr marL="514350" indent="-514350">
              <a:buFont typeface="+mj-lt"/>
              <a:buAutoNum type="alphaUcPeriod"/>
            </a:pPr>
            <a:r>
              <a:rPr lang="en-US" dirty="0"/>
              <a:t>F2 region refraction</a:t>
            </a:r>
          </a:p>
          <a:p>
            <a:pPr marL="514350" indent="-514350">
              <a:buFont typeface="+mj-lt"/>
              <a:buAutoNum type="alphaUcPeriod"/>
            </a:pPr>
            <a:r>
              <a:rPr lang="en-US" dirty="0"/>
              <a:t>Faraday rotation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T3C06 A 4-1</a:t>
            </a:r>
          </a:p>
        </p:txBody>
      </p:sp>
    </p:spTree>
    <p:extLst>
      <p:ext uri="{BB962C8B-B14F-4D97-AF65-F5344CB8AC3E}">
        <p14:creationId xmlns:p14="http://schemas.microsoft.com/office/powerpoint/2010/main" val="5717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causes tropospheric ducting?</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Discharges of lightning during electrical storms</a:t>
            </a:r>
          </a:p>
          <a:p>
            <a:pPr marL="514350" indent="-514350">
              <a:buFont typeface="+mj-lt"/>
              <a:buAutoNum type="alphaUcPeriod"/>
            </a:pPr>
            <a:r>
              <a:rPr lang="en-US" dirty="0"/>
              <a:t>Sunspots and solar flares</a:t>
            </a:r>
          </a:p>
          <a:p>
            <a:pPr marL="514350" indent="-514350">
              <a:buFont typeface="+mj-lt"/>
              <a:buAutoNum type="alphaUcPeriod"/>
            </a:pPr>
            <a:r>
              <a:rPr lang="en-US" dirty="0"/>
              <a:t>Updrafts from hurricanes and tornadoes</a:t>
            </a:r>
          </a:p>
          <a:p>
            <a:pPr marL="514350" indent="-514350">
              <a:buFont typeface="+mj-lt"/>
              <a:buAutoNum type="alphaUcPeriod"/>
            </a:pPr>
            <a:r>
              <a:rPr lang="en-US" dirty="0"/>
              <a:t>Temperature inversions in the atmosphere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T3C08 D 4-2</a:t>
            </a:r>
          </a:p>
        </p:txBody>
      </p:sp>
    </p:spTree>
    <p:extLst>
      <p:ext uri="{BB962C8B-B14F-4D97-AF65-F5344CB8AC3E}">
        <p14:creationId xmlns:p14="http://schemas.microsoft.com/office/powerpoint/2010/main" val="369520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2403BF-753D-F977-1983-62E30BF82424}"/>
              </a:ext>
            </a:extLst>
          </p:cNvPr>
          <p:cNvSpPr>
            <a:spLocks noGrp="1"/>
          </p:cNvSpPr>
          <p:nvPr>
            <p:ph type="ctrTitle"/>
          </p:nvPr>
        </p:nvSpPr>
        <p:spPr/>
        <p:txBody>
          <a:bodyPr/>
          <a:lstStyle/>
          <a:p>
            <a:r>
              <a:rPr lang="en-US" dirty="0">
                <a:latin typeface="+mn-lt"/>
              </a:rPr>
              <a:t>Amateur Radio Technician Exam Prep Course</a:t>
            </a:r>
          </a:p>
        </p:txBody>
      </p:sp>
      <p:sp>
        <p:nvSpPr>
          <p:cNvPr id="5" name="Subtitle 4">
            <a:extLst>
              <a:ext uri="{FF2B5EF4-FFF2-40B4-BE49-F238E27FC236}">
                <a16:creationId xmlns:a16="http://schemas.microsoft.com/office/drawing/2014/main" id="{5C43F1CD-C783-939B-9835-B6B2178A7061}"/>
              </a:ext>
            </a:extLst>
          </p:cNvPr>
          <p:cNvSpPr>
            <a:spLocks noGrp="1"/>
          </p:cNvSpPr>
          <p:nvPr>
            <p:ph type="subTitle" idx="1"/>
          </p:nvPr>
        </p:nvSpPr>
        <p:spPr>
          <a:xfrm>
            <a:off x="1524000" y="3602038"/>
            <a:ext cx="9144000" cy="983817"/>
          </a:xfrm>
        </p:spPr>
        <p:txBody>
          <a:bodyPr/>
          <a:lstStyle/>
          <a:p>
            <a:r>
              <a:rPr lang="en-US" dirty="0">
                <a:solidFill>
                  <a:srgbClr val="DA3427"/>
                </a:solidFill>
              </a:rPr>
              <a:t>Module 4</a:t>
            </a:r>
          </a:p>
          <a:p>
            <a:r>
              <a:rPr lang="en-US" dirty="0"/>
              <a:t>Propagation, Antennas, and Feed Lines</a:t>
            </a:r>
          </a:p>
        </p:txBody>
      </p:sp>
      <p:sp>
        <p:nvSpPr>
          <p:cNvPr id="6" name="TextBox 5">
            <a:extLst>
              <a:ext uri="{FF2B5EF4-FFF2-40B4-BE49-F238E27FC236}">
                <a16:creationId xmlns:a16="http://schemas.microsoft.com/office/drawing/2014/main" id="{AF12787A-9270-7AD8-56DA-C350353F639D}"/>
              </a:ext>
            </a:extLst>
          </p:cNvPr>
          <p:cNvSpPr txBox="1"/>
          <p:nvPr/>
        </p:nvSpPr>
        <p:spPr>
          <a:xfrm>
            <a:off x="4144242" y="4677930"/>
            <a:ext cx="6276108" cy="1323439"/>
          </a:xfrm>
          <a:prstGeom prst="rect">
            <a:avLst/>
          </a:prstGeom>
          <a:noFill/>
        </p:spPr>
        <p:txBody>
          <a:bodyPr wrap="square" rtlCol="0">
            <a:spAutoFit/>
          </a:bodyPr>
          <a:lstStyle/>
          <a:p>
            <a:pPr defTabSz="512763"/>
            <a:r>
              <a:rPr lang="en-US" sz="2000" dirty="0"/>
              <a:t>4.1	Propagation</a:t>
            </a:r>
          </a:p>
          <a:p>
            <a:pPr defTabSz="512763"/>
            <a:r>
              <a:rPr lang="en-US" sz="2000" dirty="0"/>
              <a:t>4.2	Antenna and Radio Wave Basics</a:t>
            </a:r>
          </a:p>
          <a:p>
            <a:pPr defTabSz="512763"/>
            <a:r>
              <a:rPr lang="en-US" sz="2000" dirty="0"/>
              <a:t>4.3	Feed Lines and SWR</a:t>
            </a:r>
          </a:p>
          <a:p>
            <a:pPr defTabSz="512763"/>
            <a:r>
              <a:rPr lang="en-US" sz="2000" dirty="0"/>
              <a:t>4.4	Practical Antenna Systems</a:t>
            </a:r>
          </a:p>
        </p:txBody>
      </p:sp>
    </p:spTree>
    <p:extLst>
      <p:ext uri="{BB962C8B-B14F-4D97-AF65-F5344CB8AC3E}">
        <p14:creationId xmlns:p14="http://schemas.microsoft.com/office/powerpoint/2010/main" val="368076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Why is the radio horizon for VHF and UHF signals more distant than the visual horizon?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Radio signals move somewhat faster than the speed of light</a:t>
            </a:r>
          </a:p>
          <a:p>
            <a:pPr marL="514350" indent="-514350">
              <a:buFont typeface="+mj-lt"/>
              <a:buAutoNum type="alphaUcPeriod"/>
            </a:pPr>
            <a:r>
              <a:rPr lang="en-US" dirty="0"/>
              <a:t>Radio waves are not blocked by dust particles</a:t>
            </a:r>
          </a:p>
          <a:p>
            <a:pPr marL="514350" indent="-514350">
              <a:buFont typeface="+mj-lt"/>
              <a:buAutoNum type="alphaUcPeriod"/>
            </a:pPr>
            <a:r>
              <a:rPr lang="en-US" dirty="0"/>
              <a:t>The atmosphere refracts radio waves slightly</a:t>
            </a:r>
          </a:p>
          <a:p>
            <a:pPr marL="514350" indent="-514350">
              <a:buFont typeface="+mj-lt"/>
              <a:buAutoNum type="alphaUcPeriod"/>
            </a:pPr>
            <a:r>
              <a:rPr lang="en-US" dirty="0"/>
              <a:t>Radio waves are blocked by dust particles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T3C11 C 4-2</a:t>
            </a:r>
          </a:p>
        </p:txBody>
      </p:sp>
    </p:spTree>
    <p:extLst>
      <p:ext uri="{BB962C8B-B14F-4D97-AF65-F5344CB8AC3E}">
        <p14:creationId xmlns:p14="http://schemas.microsoft.com/office/powerpoint/2010/main" val="878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60A3-9636-D42F-5809-A927DCEB5D2A}"/>
              </a:ext>
            </a:extLst>
          </p:cNvPr>
          <p:cNvSpPr>
            <a:spLocks noGrp="1"/>
          </p:cNvSpPr>
          <p:nvPr>
            <p:ph type="title"/>
          </p:nvPr>
        </p:nvSpPr>
        <p:spPr>
          <a:xfrm>
            <a:off x="838200" y="365126"/>
            <a:ext cx="10515600" cy="975410"/>
          </a:xfrm>
        </p:spPr>
        <p:txBody>
          <a:bodyPr/>
          <a:lstStyle/>
          <a:p>
            <a:r>
              <a:rPr lang="en-US" dirty="0"/>
              <a:t>The Ionosphere</a:t>
            </a:r>
          </a:p>
        </p:txBody>
      </p:sp>
      <p:sp>
        <p:nvSpPr>
          <p:cNvPr id="3" name="Content Placeholder 2">
            <a:extLst>
              <a:ext uri="{FF2B5EF4-FFF2-40B4-BE49-F238E27FC236}">
                <a16:creationId xmlns:a16="http://schemas.microsoft.com/office/drawing/2014/main" id="{96FD5E4A-DE2A-5C0F-ED73-BEED4A39ED26}"/>
              </a:ext>
            </a:extLst>
          </p:cNvPr>
          <p:cNvSpPr>
            <a:spLocks noGrp="1"/>
          </p:cNvSpPr>
          <p:nvPr>
            <p:ph idx="1"/>
          </p:nvPr>
        </p:nvSpPr>
        <p:spPr>
          <a:xfrm>
            <a:off x="228600" y="1485900"/>
            <a:ext cx="6267450" cy="5181600"/>
          </a:xfrm>
        </p:spPr>
        <p:txBody>
          <a:bodyPr>
            <a:normAutofit/>
          </a:bodyPr>
          <a:lstStyle/>
          <a:p>
            <a:r>
              <a:rPr lang="en-US" dirty="0"/>
              <a:t>30 to 260 miles above Earth’s surface </a:t>
            </a:r>
          </a:p>
          <a:p>
            <a:r>
              <a:rPr lang="en-US" dirty="0"/>
              <a:t>Atmosphere thin enough for atoms to be ionized by solar ultraviolet radiation</a:t>
            </a:r>
          </a:p>
          <a:p>
            <a:r>
              <a:rPr lang="en-US" dirty="0"/>
              <a:t>Ions are electrically </a:t>
            </a:r>
            <a:r>
              <a:rPr lang="en-US" i="1" dirty="0">
                <a:solidFill>
                  <a:srgbClr val="DA3427"/>
                </a:solidFill>
              </a:rPr>
              <a:t>conductive</a:t>
            </a:r>
          </a:p>
          <a:p>
            <a:r>
              <a:rPr lang="en-US" dirty="0"/>
              <a:t>Because of varying density, the ionosphere forms </a:t>
            </a:r>
            <a:r>
              <a:rPr lang="en-US" i="1" dirty="0">
                <a:solidFill>
                  <a:srgbClr val="DA3427"/>
                </a:solidFill>
              </a:rPr>
              <a:t>layers</a:t>
            </a:r>
            <a:r>
              <a:rPr lang="en-US" dirty="0"/>
              <a:t> with different amounts of ionization</a:t>
            </a:r>
          </a:p>
          <a:p>
            <a:r>
              <a:rPr lang="en-US" dirty="0"/>
              <a:t>Ionization varies with solar illumination (hourly) and intensity of solar radiation</a:t>
            </a:r>
          </a:p>
          <a:p>
            <a:r>
              <a:rPr lang="en-US" dirty="0"/>
              <a:t>Higher ionization refracts or bends radio waves more strongly</a:t>
            </a:r>
          </a:p>
          <a:p>
            <a:endParaRPr lang="en-US" dirty="0"/>
          </a:p>
          <a:p>
            <a:endParaRPr lang="en-US" dirty="0"/>
          </a:p>
        </p:txBody>
      </p:sp>
      <p:pic>
        <p:nvPicPr>
          <p:cNvPr id="5" name="Picture 4">
            <a:extLst>
              <a:ext uri="{FF2B5EF4-FFF2-40B4-BE49-F238E27FC236}">
                <a16:creationId xmlns:a16="http://schemas.microsoft.com/office/drawing/2014/main" id="{A98098EB-B726-6B84-6007-7E714C47ED4F}"/>
              </a:ext>
            </a:extLst>
          </p:cNvPr>
          <p:cNvPicPr>
            <a:picLocks noChangeAspect="1"/>
          </p:cNvPicPr>
          <p:nvPr/>
        </p:nvPicPr>
        <p:blipFill>
          <a:blip r:embed="rId2"/>
          <a:stretch>
            <a:fillRect/>
          </a:stretch>
        </p:blipFill>
        <p:spPr>
          <a:xfrm>
            <a:off x="6668676" y="1739078"/>
            <a:ext cx="5429250" cy="3778386"/>
          </a:xfrm>
          <a:prstGeom prst="rect">
            <a:avLst/>
          </a:prstGeom>
          <a:ln>
            <a:solidFill>
              <a:schemeClr val="tx1"/>
            </a:solidFill>
          </a:ln>
        </p:spPr>
      </p:pic>
    </p:spTree>
    <p:extLst>
      <p:ext uri="{BB962C8B-B14F-4D97-AF65-F5344CB8AC3E}">
        <p14:creationId xmlns:p14="http://schemas.microsoft.com/office/powerpoint/2010/main" val="13214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DE67-DFA5-6AE4-EA37-B496F8C1162F}"/>
              </a:ext>
            </a:extLst>
          </p:cNvPr>
          <p:cNvSpPr>
            <a:spLocks noGrp="1"/>
          </p:cNvSpPr>
          <p:nvPr>
            <p:ph type="title"/>
          </p:nvPr>
        </p:nvSpPr>
        <p:spPr>
          <a:xfrm>
            <a:off x="0" y="22225"/>
            <a:ext cx="10515600" cy="1325563"/>
          </a:xfrm>
        </p:spPr>
        <p:txBody>
          <a:bodyPr/>
          <a:lstStyle/>
          <a:p>
            <a:r>
              <a:rPr lang="en-US" dirty="0"/>
              <a:t>Ionosphere Layers</a:t>
            </a:r>
          </a:p>
        </p:txBody>
      </p:sp>
      <p:sp>
        <p:nvSpPr>
          <p:cNvPr id="3" name="Content Placeholder 2">
            <a:extLst>
              <a:ext uri="{FF2B5EF4-FFF2-40B4-BE49-F238E27FC236}">
                <a16:creationId xmlns:a16="http://schemas.microsoft.com/office/drawing/2014/main" id="{87E79810-078D-BF78-D605-D2E7D385E2F0}"/>
              </a:ext>
            </a:extLst>
          </p:cNvPr>
          <p:cNvSpPr>
            <a:spLocks noGrp="1"/>
          </p:cNvSpPr>
          <p:nvPr>
            <p:ph idx="1"/>
          </p:nvPr>
        </p:nvSpPr>
        <p:spPr>
          <a:xfrm>
            <a:off x="171136" y="1347788"/>
            <a:ext cx="4648514" cy="4829175"/>
          </a:xfrm>
        </p:spPr>
        <p:txBody>
          <a:bodyPr/>
          <a:lstStyle/>
          <a:p>
            <a:r>
              <a:rPr lang="en-US" dirty="0"/>
              <a:t>Layers: D, E, F1 and F2 </a:t>
            </a:r>
          </a:p>
          <a:p>
            <a:r>
              <a:rPr lang="en-US" dirty="0"/>
              <a:t>Depending on whether it is night or day and on the intensity of solar radiation, these layers can </a:t>
            </a:r>
            <a:r>
              <a:rPr lang="en-US" i="1" dirty="0">
                <a:solidFill>
                  <a:srgbClr val="DA3427"/>
                </a:solidFill>
              </a:rPr>
              <a:t>refract</a:t>
            </a:r>
            <a:r>
              <a:rPr lang="en-US" dirty="0"/>
              <a:t> (E, F1 and F2 layers) or </a:t>
            </a:r>
            <a:r>
              <a:rPr lang="en-US" i="1" dirty="0">
                <a:solidFill>
                  <a:srgbClr val="DA3427"/>
                </a:solidFill>
              </a:rPr>
              <a:t>absorb</a:t>
            </a:r>
            <a:r>
              <a:rPr lang="en-US" dirty="0"/>
              <a:t> (D and E layers) radio waves</a:t>
            </a:r>
          </a:p>
          <a:p>
            <a:r>
              <a:rPr lang="en-US" dirty="0"/>
              <a:t>Each reflection from the ionosphere is called a </a:t>
            </a:r>
            <a:r>
              <a:rPr lang="en-US" i="1" dirty="0">
                <a:solidFill>
                  <a:srgbClr val="DA3427"/>
                </a:solidFill>
              </a:rPr>
              <a:t>hop</a:t>
            </a:r>
            <a:r>
              <a:rPr lang="en-US" dirty="0"/>
              <a:t> (can go hundreds or thousands of miles)</a:t>
            </a:r>
          </a:p>
        </p:txBody>
      </p:sp>
      <p:pic>
        <p:nvPicPr>
          <p:cNvPr id="5" name="Picture 4">
            <a:extLst>
              <a:ext uri="{FF2B5EF4-FFF2-40B4-BE49-F238E27FC236}">
                <a16:creationId xmlns:a16="http://schemas.microsoft.com/office/drawing/2014/main" id="{25E58C9F-B363-86C1-720D-219E06CA3783}"/>
              </a:ext>
            </a:extLst>
          </p:cNvPr>
          <p:cNvPicPr>
            <a:picLocks noChangeAspect="1"/>
          </p:cNvPicPr>
          <p:nvPr/>
        </p:nvPicPr>
        <p:blipFill>
          <a:blip r:embed="rId2"/>
          <a:stretch>
            <a:fillRect/>
          </a:stretch>
        </p:blipFill>
        <p:spPr>
          <a:xfrm>
            <a:off x="5336223" y="742950"/>
            <a:ext cx="6684641" cy="5749925"/>
          </a:xfrm>
          <a:prstGeom prst="rect">
            <a:avLst/>
          </a:prstGeom>
          <a:ln>
            <a:solidFill>
              <a:schemeClr val="tx1"/>
            </a:solidFill>
          </a:ln>
        </p:spPr>
      </p:pic>
    </p:spTree>
    <p:extLst>
      <p:ext uri="{BB962C8B-B14F-4D97-AF65-F5344CB8AC3E}">
        <p14:creationId xmlns:p14="http://schemas.microsoft.com/office/powerpoint/2010/main" val="164527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DF20-5702-D746-1593-138F39F84046}"/>
              </a:ext>
            </a:extLst>
          </p:cNvPr>
          <p:cNvSpPr>
            <a:spLocks noGrp="1"/>
          </p:cNvSpPr>
          <p:nvPr>
            <p:ph type="title"/>
          </p:nvPr>
        </p:nvSpPr>
        <p:spPr/>
        <p:txBody>
          <a:bodyPr/>
          <a:lstStyle/>
          <a:p>
            <a:r>
              <a:rPr lang="en-US" dirty="0">
                <a:latin typeface="+mn-lt"/>
              </a:rPr>
              <a:t>Sunspot Cycle / Activity</a:t>
            </a:r>
            <a:endParaRPr lang="en-US" dirty="0"/>
          </a:p>
        </p:txBody>
      </p:sp>
      <p:sp>
        <p:nvSpPr>
          <p:cNvPr id="3" name="Content Placeholder 2">
            <a:extLst>
              <a:ext uri="{FF2B5EF4-FFF2-40B4-BE49-F238E27FC236}">
                <a16:creationId xmlns:a16="http://schemas.microsoft.com/office/drawing/2014/main" id="{BDB3DFDA-C581-5FBA-34E1-BD24E8A66FEB}"/>
              </a:ext>
            </a:extLst>
          </p:cNvPr>
          <p:cNvSpPr>
            <a:spLocks noGrp="1"/>
          </p:cNvSpPr>
          <p:nvPr>
            <p:ph idx="1"/>
          </p:nvPr>
        </p:nvSpPr>
        <p:spPr>
          <a:xfrm>
            <a:off x="685799" y="1825625"/>
            <a:ext cx="11073063" cy="4667250"/>
          </a:xfrm>
        </p:spPr>
        <p:txBody>
          <a:bodyPr>
            <a:normAutofit/>
          </a:bodyPr>
          <a:lstStyle/>
          <a:p>
            <a:r>
              <a:rPr lang="en-US" dirty="0"/>
              <a:t>The level of ionization depends on the intensity of radiation from the Sun</a:t>
            </a:r>
          </a:p>
          <a:p>
            <a:r>
              <a:rPr lang="en-US" dirty="0"/>
              <a:t>Radiation from the Sun varies with the number of sunspots on the Sun’s surface</a:t>
            </a:r>
          </a:p>
          <a:p>
            <a:r>
              <a:rPr lang="en-US" dirty="0"/>
              <a:t>High number of sunspots results in high levels of  ionizing radiation emitted from the Sun</a:t>
            </a:r>
          </a:p>
          <a:p>
            <a:r>
              <a:rPr lang="en-US" dirty="0"/>
              <a:t>Sunspot activity follows an 11-year cycle</a:t>
            </a:r>
          </a:p>
          <a:p>
            <a:pPr>
              <a:buClr>
                <a:schemeClr val="tx1"/>
              </a:buClr>
            </a:pPr>
            <a:r>
              <a:rPr lang="en-US" i="1" dirty="0">
                <a:solidFill>
                  <a:srgbClr val="DA3427"/>
                </a:solidFill>
              </a:rPr>
              <a:t>F</a:t>
            </a:r>
            <a:r>
              <a:rPr lang="en-US" dirty="0"/>
              <a:t> layers can reflect 6 meter (50 MHz) signals at the sunspot cycle’s peak</a:t>
            </a:r>
          </a:p>
          <a:p>
            <a:r>
              <a:rPr lang="en-US" dirty="0"/>
              <a:t>Patches of the </a:t>
            </a:r>
            <a:r>
              <a:rPr lang="en-US" i="1" dirty="0">
                <a:solidFill>
                  <a:srgbClr val="DA3427"/>
                </a:solidFill>
              </a:rPr>
              <a:t>E</a:t>
            </a:r>
            <a:r>
              <a:rPr lang="en-US" dirty="0"/>
              <a:t> layer can become sufficiently ionized to reflect VHF and UHF signals (called </a:t>
            </a:r>
            <a:r>
              <a:rPr lang="en-US" i="1" dirty="0">
                <a:solidFill>
                  <a:srgbClr val="DA3427"/>
                </a:solidFill>
              </a:rPr>
              <a:t>sporadic E</a:t>
            </a:r>
            <a:r>
              <a:rPr lang="en-US" dirty="0"/>
              <a:t>) … most common during early summer and mid-winter months on 10, 6, and occasionally 2 meters</a:t>
            </a:r>
          </a:p>
        </p:txBody>
      </p:sp>
    </p:spTree>
    <p:extLst>
      <p:ext uri="{BB962C8B-B14F-4D97-AF65-F5344CB8AC3E}">
        <p14:creationId xmlns:p14="http://schemas.microsoft.com/office/powerpoint/2010/main" val="172292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0AC8-2DBA-294B-CBB9-E0533CA6995A}"/>
              </a:ext>
            </a:extLst>
          </p:cNvPr>
          <p:cNvSpPr>
            <a:spLocks noGrp="1"/>
          </p:cNvSpPr>
          <p:nvPr>
            <p:ph type="title"/>
          </p:nvPr>
        </p:nvSpPr>
        <p:spPr>
          <a:xfrm>
            <a:off x="0" y="0"/>
            <a:ext cx="7581900" cy="1325563"/>
          </a:xfrm>
        </p:spPr>
        <p:txBody>
          <a:bodyPr/>
          <a:lstStyle/>
          <a:p>
            <a:r>
              <a:rPr lang="en-US" dirty="0">
                <a:latin typeface="+mn-lt"/>
              </a:rPr>
              <a:t>The Ionosphere – An RF Mirror</a:t>
            </a:r>
            <a:endParaRPr lang="en-US" dirty="0"/>
          </a:p>
        </p:txBody>
      </p:sp>
      <p:sp>
        <p:nvSpPr>
          <p:cNvPr id="3" name="Content Placeholder 2">
            <a:extLst>
              <a:ext uri="{FF2B5EF4-FFF2-40B4-BE49-F238E27FC236}">
                <a16:creationId xmlns:a16="http://schemas.microsoft.com/office/drawing/2014/main" id="{C2303B0A-38D6-E634-D520-4A3A7B5170DD}"/>
              </a:ext>
            </a:extLst>
          </p:cNvPr>
          <p:cNvSpPr>
            <a:spLocks noGrp="1"/>
          </p:cNvSpPr>
          <p:nvPr>
            <p:ph idx="1"/>
          </p:nvPr>
        </p:nvSpPr>
        <p:spPr>
          <a:xfrm>
            <a:off x="334380" y="1325562"/>
            <a:ext cx="4066170" cy="5227637"/>
          </a:xfrm>
        </p:spPr>
        <p:txBody>
          <a:bodyPr>
            <a:normAutofit/>
          </a:bodyPr>
          <a:lstStyle/>
          <a:p>
            <a:r>
              <a:rPr lang="en-US" dirty="0"/>
              <a:t>Ionosphere can refract radio waves back to Earth – acts like reflection</a:t>
            </a:r>
          </a:p>
          <a:p>
            <a:r>
              <a:rPr lang="en-US" dirty="0"/>
              <a:t>Most refraction occurs in the </a:t>
            </a:r>
            <a:r>
              <a:rPr lang="en-US" i="1" dirty="0">
                <a:solidFill>
                  <a:srgbClr val="DA3427"/>
                </a:solidFill>
              </a:rPr>
              <a:t>F</a:t>
            </a:r>
            <a:r>
              <a:rPr lang="en-US" dirty="0"/>
              <a:t> layer</a:t>
            </a:r>
          </a:p>
          <a:p>
            <a:r>
              <a:rPr lang="en-US" dirty="0"/>
              <a:t>Reflection depends on frequency and angle of incidence</a:t>
            </a:r>
          </a:p>
          <a:p>
            <a:r>
              <a:rPr lang="en-US" dirty="0"/>
              <a:t>Too high a frequency or angle and the  waves are lost to space</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69D6CD4C-2014-52CE-A082-F94BF54A9CC5}"/>
              </a:ext>
            </a:extLst>
          </p:cNvPr>
          <p:cNvPicPr>
            <a:picLocks noChangeAspect="1"/>
          </p:cNvPicPr>
          <p:nvPr/>
        </p:nvPicPr>
        <p:blipFill>
          <a:blip r:embed="rId2"/>
          <a:stretch>
            <a:fillRect/>
          </a:stretch>
        </p:blipFill>
        <p:spPr>
          <a:xfrm>
            <a:off x="4792083" y="1325563"/>
            <a:ext cx="7247520" cy="4351337"/>
          </a:xfrm>
          <a:prstGeom prst="rect">
            <a:avLst/>
          </a:prstGeom>
          <a:ln>
            <a:solidFill>
              <a:schemeClr val="tx1"/>
            </a:solidFill>
          </a:ln>
        </p:spPr>
      </p:pic>
      <p:sp>
        <p:nvSpPr>
          <p:cNvPr id="6" name="TextBox 5">
            <a:extLst>
              <a:ext uri="{FF2B5EF4-FFF2-40B4-BE49-F238E27FC236}">
                <a16:creationId xmlns:a16="http://schemas.microsoft.com/office/drawing/2014/main" id="{B9B5C9C5-8193-2754-3959-5972C13B3E23}"/>
              </a:ext>
            </a:extLst>
          </p:cNvPr>
          <p:cNvSpPr txBox="1"/>
          <p:nvPr/>
        </p:nvSpPr>
        <p:spPr>
          <a:xfrm>
            <a:off x="4792083" y="5791200"/>
            <a:ext cx="7247520" cy="1107996"/>
          </a:xfrm>
          <a:prstGeom prst="rect">
            <a:avLst/>
          </a:prstGeom>
          <a:noFill/>
        </p:spPr>
        <p:txBody>
          <a:bodyPr wrap="square" rtlCol="0">
            <a:spAutoFit/>
          </a:bodyPr>
          <a:lstStyle/>
          <a:p>
            <a:r>
              <a:rPr lang="en-US" sz="2200" dirty="0"/>
              <a:t>Fig 4.2: Signals in the right range of frequencies are refracted back toward the Earth and are received hundreds or thousands of miles away.</a:t>
            </a:r>
          </a:p>
        </p:txBody>
      </p:sp>
    </p:spTree>
    <p:extLst>
      <p:ext uri="{BB962C8B-B14F-4D97-AF65-F5344CB8AC3E}">
        <p14:creationId xmlns:p14="http://schemas.microsoft.com/office/powerpoint/2010/main" val="18635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7A67-39C4-9CDC-6AB8-1F234055E1B8}"/>
              </a:ext>
            </a:extLst>
          </p:cNvPr>
          <p:cNvSpPr>
            <a:spLocks noGrp="1"/>
          </p:cNvSpPr>
          <p:nvPr>
            <p:ph type="title"/>
          </p:nvPr>
        </p:nvSpPr>
        <p:spPr/>
        <p:txBody>
          <a:bodyPr/>
          <a:lstStyle/>
          <a:p>
            <a:r>
              <a:rPr lang="en-US" dirty="0">
                <a:latin typeface="+mn-lt"/>
              </a:rPr>
              <a:t>Ionosphere (cont.)</a:t>
            </a:r>
            <a:endParaRPr lang="en-US" dirty="0"/>
          </a:p>
        </p:txBody>
      </p:sp>
      <p:sp>
        <p:nvSpPr>
          <p:cNvPr id="3" name="Content Placeholder 2">
            <a:extLst>
              <a:ext uri="{FF2B5EF4-FFF2-40B4-BE49-F238E27FC236}">
                <a16:creationId xmlns:a16="http://schemas.microsoft.com/office/drawing/2014/main" id="{D6EDDB7B-4737-7353-D641-6CF9BA85C2D1}"/>
              </a:ext>
            </a:extLst>
          </p:cNvPr>
          <p:cNvSpPr>
            <a:spLocks noGrp="1"/>
          </p:cNvSpPr>
          <p:nvPr>
            <p:ph idx="1"/>
          </p:nvPr>
        </p:nvSpPr>
        <p:spPr>
          <a:xfrm>
            <a:off x="838200" y="1825624"/>
            <a:ext cx="10515600" cy="4847891"/>
          </a:xfrm>
        </p:spPr>
        <p:txBody>
          <a:bodyPr>
            <a:normAutofit lnSpcReduction="10000"/>
          </a:bodyPr>
          <a:lstStyle/>
          <a:p>
            <a:r>
              <a:rPr lang="en-US" dirty="0"/>
              <a:t>The highest frequency signal that can be reflected back to a point on the Earth between the transmitter and receiver is the </a:t>
            </a:r>
            <a:r>
              <a:rPr lang="en-US" i="1" dirty="0">
                <a:solidFill>
                  <a:srgbClr val="DA3427"/>
                </a:solidFill>
              </a:rPr>
              <a:t>maximum usable frequency</a:t>
            </a:r>
          </a:p>
          <a:p>
            <a:r>
              <a:rPr lang="en-US" dirty="0"/>
              <a:t>Sky-wave or skip propagation is responsible for most over-the-horizon propagation on HF and low VHF (10 and 6 meters) during peaks of the sunspot cycle</a:t>
            </a:r>
          </a:p>
          <a:p>
            <a:r>
              <a:rPr lang="en-US" dirty="0"/>
              <a:t>Skip is very rare on the 144 MHz and higher UHF bands</a:t>
            </a:r>
          </a:p>
          <a:p>
            <a:pPr>
              <a:buClr>
                <a:schemeClr val="tx1"/>
              </a:buClr>
            </a:pPr>
            <a:r>
              <a:rPr lang="en-US" i="1" dirty="0">
                <a:solidFill>
                  <a:srgbClr val="DA3427"/>
                </a:solidFill>
              </a:rPr>
              <a:t>E</a:t>
            </a:r>
            <a:r>
              <a:rPr lang="en-US" dirty="0"/>
              <a:t> region of the ionosphere is also home to </a:t>
            </a:r>
            <a:r>
              <a:rPr lang="en-US" i="1" dirty="0">
                <a:solidFill>
                  <a:srgbClr val="DA3427"/>
                </a:solidFill>
              </a:rPr>
              <a:t>meteor trails</a:t>
            </a:r>
          </a:p>
          <a:p>
            <a:pPr lvl="1"/>
            <a:r>
              <a:rPr lang="en-US" dirty="0"/>
              <a:t>Bouncing signals off of these ionized trails is called </a:t>
            </a:r>
            <a:r>
              <a:rPr lang="en-US" i="1" dirty="0">
                <a:solidFill>
                  <a:srgbClr val="DA3427"/>
                </a:solidFill>
              </a:rPr>
              <a:t>meteor scatter propagation</a:t>
            </a:r>
          </a:p>
          <a:p>
            <a:pPr lvl="1"/>
            <a:r>
              <a:rPr lang="en-US" dirty="0"/>
              <a:t>Best band for meteor scatter is 6 meters, and contacts can be made at distances up to 1200 to 1500 miles</a:t>
            </a:r>
          </a:p>
          <a:p>
            <a:endParaRPr lang="en-US" dirty="0"/>
          </a:p>
        </p:txBody>
      </p:sp>
    </p:spTree>
    <p:extLst>
      <p:ext uri="{BB962C8B-B14F-4D97-AF65-F5344CB8AC3E}">
        <p14:creationId xmlns:p14="http://schemas.microsoft.com/office/powerpoint/2010/main" val="22499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3317654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region of the atmosphere can refract or bend HF and VHF radio waves?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 stratosphere</a:t>
            </a:r>
          </a:p>
          <a:p>
            <a:pPr marL="514350" indent="-514350">
              <a:buFont typeface="+mj-lt"/>
              <a:buAutoNum type="alphaUcPeriod"/>
            </a:pPr>
            <a:r>
              <a:rPr lang="en-US" dirty="0"/>
              <a:t>The troposphere</a:t>
            </a:r>
          </a:p>
          <a:p>
            <a:pPr marL="514350" indent="-514350">
              <a:buFont typeface="+mj-lt"/>
              <a:buAutoNum type="alphaUcPeriod"/>
            </a:pPr>
            <a:r>
              <a:rPr lang="en-US" dirty="0"/>
              <a:t>The ionosphere</a:t>
            </a:r>
          </a:p>
          <a:p>
            <a:pPr marL="514350" indent="-514350">
              <a:buFont typeface="+mj-lt"/>
              <a:buAutoNum type="alphaUcPeriod"/>
            </a:pPr>
            <a:r>
              <a:rPr lang="en-US" dirty="0"/>
              <a:t>The mesosphere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T3A11 C 4-3</a:t>
            </a:r>
          </a:p>
        </p:txBody>
      </p:sp>
    </p:spTree>
    <p:extLst>
      <p:ext uri="{BB962C8B-B14F-4D97-AF65-F5344CB8AC3E}">
        <p14:creationId xmlns:p14="http://schemas.microsoft.com/office/powerpoint/2010/main" val="38085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Why are simplex UHF signals rarely heard beyond their radio horizon?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They are too weak to go very far</a:t>
            </a:r>
          </a:p>
          <a:p>
            <a:pPr marL="514350" indent="-514350">
              <a:buFont typeface="+mj-lt"/>
              <a:buAutoNum type="alphaUcPeriod"/>
            </a:pPr>
            <a:r>
              <a:rPr lang="en-US" dirty="0"/>
              <a:t>FCC regulations prohibit them from going more than 50 miles</a:t>
            </a:r>
          </a:p>
          <a:p>
            <a:pPr marL="514350" indent="-514350">
              <a:buFont typeface="+mj-lt"/>
              <a:buAutoNum type="alphaUcPeriod"/>
            </a:pPr>
            <a:r>
              <a:rPr lang="en-US" dirty="0"/>
              <a:t>UHF signals are usually not propagated by the ionosphere</a:t>
            </a:r>
          </a:p>
          <a:p>
            <a:pPr marL="514350" indent="-514350">
              <a:buFont typeface="+mj-lt"/>
              <a:buAutoNum type="alphaUcPeriod"/>
            </a:pPr>
            <a:r>
              <a:rPr lang="en-US" dirty="0"/>
              <a:t>UHF signals are absorbed by the ionospheric D region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T3C01 C 4-3</a:t>
            </a:r>
          </a:p>
        </p:txBody>
      </p:sp>
    </p:spTree>
    <p:extLst>
      <p:ext uri="{BB962C8B-B14F-4D97-AF65-F5344CB8AC3E}">
        <p14:creationId xmlns:p14="http://schemas.microsoft.com/office/powerpoint/2010/main" val="33529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characteristic of HF communication compared with communications on VHF and higher frequencies?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HF antennas are generally smaller</a:t>
            </a:r>
          </a:p>
          <a:p>
            <a:pPr marL="514350" indent="-514350">
              <a:buFont typeface="+mj-lt"/>
              <a:buAutoNum type="alphaUcPeriod"/>
            </a:pPr>
            <a:r>
              <a:rPr lang="en-US" dirty="0"/>
              <a:t>HF accommodates wider bandwidth signals</a:t>
            </a:r>
          </a:p>
          <a:p>
            <a:pPr marL="514350" indent="-514350">
              <a:buFont typeface="+mj-lt"/>
              <a:buAutoNum type="alphaUcPeriod"/>
            </a:pPr>
            <a:r>
              <a:rPr lang="en-US" dirty="0"/>
              <a:t>Long-distance ionospheric propagation is far more common on HF</a:t>
            </a:r>
          </a:p>
          <a:p>
            <a:pPr marL="514350" indent="-514350">
              <a:buFont typeface="+mj-lt"/>
              <a:buAutoNum type="alphaUcPeriod"/>
            </a:pPr>
            <a:r>
              <a:rPr lang="en-US" dirty="0"/>
              <a:t>There is less atmospheric interference (static) on HF</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T3C02 C 4-3</a:t>
            </a:r>
          </a:p>
        </p:txBody>
      </p:sp>
    </p:spTree>
    <p:extLst>
      <p:ext uri="{BB962C8B-B14F-4D97-AF65-F5344CB8AC3E}">
        <p14:creationId xmlns:p14="http://schemas.microsoft.com/office/powerpoint/2010/main" val="29883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07CC-42E9-3050-0793-2A962DBF130E}"/>
              </a:ext>
            </a:extLst>
          </p:cNvPr>
          <p:cNvSpPr>
            <a:spLocks noGrp="1"/>
          </p:cNvSpPr>
          <p:nvPr>
            <p:ph type="title"/>
          </p:nvPr>
        </p:nvSpPr>
        <p:spPr/>
        <p:txBody>
          <a:bodyPr/>
          <a:lstStyle/>
          <a:p>
            <a:r>
              <a:rPr lang="en-US" dirty="0"/>
              <a:t>Propagation</a:t>
            </a:r>
          </a:p>
        </p:txBody>
      </p:sp>
      <p:sp>
        <p:nvSpPr>
          <p:cNvPr id="3" name="Content Placeholder 2">
            <a:extLst>
              <a:ext uri="{FF2B5EF4-FFF2-40B4-BE49-F238E27FC236}">
                <a16:creationId xmlns:a16="http://schemas.microsoft.com/office/drawing/2014/main" id="{BA27103A-6126-B352-B819-6E4F7513D0B5}"/>
              </a:ext>
            </a:extLst>
          </p:cNvPr>
          <p:cNvSpPr>
            <a:spLocks noGrp="1"/>
          </p:cNvSpPr>
          <p:nvPr>
            <p:ph idx="1"/>
          </p:nvPr>
        </p:nvSpPr>
        <p:spPr/>
        <p:txBody>
          <a:bodyPr>
            <a:normAutofit/>
          </a:bodyPr>
          <a:lstStyle/>
          <a:p>
            <a:r>
              <a:rPr lang="en-US" dirty="0"/>
              <a:t>Radio waves propagate in many ways depending on …</a:t>
            </a:r>
          </a:p>
          <a:p>
            <a:pPr lvl="1"/>
            <a:r>
              <a:rPr lang="en-US" dirty="0"/>
              <a:t>Frequency of the wave</a:t>
            </a:r>
          </a:p>
          <a:p>
            <a:pPr lvl="1"/>
            <a:r>
              <a:rPr lang="en-US" dirty="0"/>
              <a:t>Characteristics of the environment</a:t>
            </a:r>
          </a:p>
          <a:p>
            <a:endParaRPr lang="en-US" dirty="0"/>
          </a:p>
          <a:p>
            <a:r>
              <a:rPr lang="en-US" dirty="0"/>
              <a:t>We will discuss three basic ways:</a:t>
            </a:r>
          </a:p>
          <a:p>
            <a:pPr lvl="1"/>
            <a:r>
              <a:rPr lang="en-US" dirty="0"/>
              <a:t>Line of sight</a:t>
            </a:r>
          </a:p>
          <a:p>
            <a:pPr lvl="1"/>
            <a:r>
              <a:rPr lang="en-US" dirty="0"/>
              <a:t>Ground wave</a:t>
            </a:r>
          </a:p>
          <a:p>
            <a:pPr lvl="1"/>
            <a:r>
              <a:rPr lang="en-US" dirty="0"/>
              <a:t>Sky wave</a:t>
            </a:r>
          </a:p>
          <a:p>
            <a:endParaRPr lang="en-US" dirty="0"/>
          </a:p>
        </p:txBody>
      </p:sp>
    </p:spTree>
    <p:extLst>
      <p:ext uri="{BB962C8B-B14F-4D97-AF65-F5344CB8AC3E}">
        <p14:creationId xmlns:p14="http://schemas.microsoft.com/office/powerpoint/2010/main" val="13011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characteristic of VHF signals received via auroral backscatter?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They are often received from 10,000 miles or more</a:t>
            </a:r>
          </a:p>
          <a:p>
            <a:pPr marL="514350" indent="-514350">
              <a:buFont typeface="+mj-lt"/>
              <a:buAutoNum type="alphaUcPeriod"/>
            </a:pPr>
            <a:r>
              <a:rPr lang="en-US" dirty="0"/>
              <a:t>They are distorted and signal strength varies considerably</a:t>
            </a:r>
          </a:p>
          <a:p>
            <a:pPr marL="514350" indent="-514350">
              <a:buFont typeface="+mj-lt"/>
              <a:buAutoNum type="alphaUcPeriod"/>
            </a:pPr>
            <a:r>
              <a:rPr lang="en-US" dirty="0"/>
              <a:t>They occur only during winter nighttime hours</a:t>
            </a:r>
          </a:p>
          <a:p>
            <a:pPr marL="514350" indent="-514350">
              <a:buFont typeface="+mj-lt"/>
              <a:buAutoNum type="alphaUcPeriod"/>
            </a:pPr>
            <a:r>
              <a:rPr lang="en-US" dirty="0"/>
              <a:t>They are generally strongest when your antenna is aimed west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T3C03 B 4-3</a:t>
            </a:r>
          </a:p>
        </p:txBody>
      </p:sp>
    </p:spTree>
    <p:extLst>
      <p:ext uri="{BB962C8B-B14F-4D97-AF65-F5344CB8AC3E}">
        <p14:creationId xmlns:p14="http://schemas.microsoft.com/office/powerpoint/2010/main" val="9220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04801"/>
            <a:ext cx="10965873" cy="1780674"/>
          </a:xfrm>
        </p:spPr>
        <p:txBody>
          <a:bodyPr>
            <a:normAutofit/>
          </a:bodyPr>
          <a:lstStyle/>
          <a:p>
            <a:r>
              <a:rPr lang="en-US" sz="3400" b="1" dirty="0"/>
              <a:t>Which of the following types of propagation is most commonly associated with occasional strong signals on the 10, 6, and 2 meter bands from beyond the radio horizon?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Backscatter</a:t>
            </a:r>
          </a:p>
          <a:p>
            <a:pPr marL="514350" indent="-514350">
              <a:buFont typeface="+mj-lt"/>
              <a:buAutoNum type="alphaUcPeriod"/>
            </a:pPr>
            <a:r>
              <a:rPr lang="en-US" dirty="0"/>
              <a:t>Sporadic E</a:t>
            </a:r>
          </a:p>
          <a:p>
            <a:pPr marL="514350" indent="-514350">
              <a:buFont typeface="+mj-lt"/>
              <a:buAutoNum type="alphaUcPeriod"/>
            </a:pPr>
            <a:r>
              <a:rPr lang="en-US" dirty="0"/>
              <a:t>D region absorption</a:t>
            </a:r>
          </a:p>
          <a:p>
            <a:pPr marL="514350" indent="-514350">
              <a:buFont typeface="+mj-lt"/>
              <a:buAutoNum type="alphaUcPeriod"/>
            </a:pPr>
            <a:r>
              <a:rPr lang="en-US" dirty="0"/>
              <a:t>Gray-line propagation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T3C04 B 4-3</a:t>
            </a:r>
          </a:p>
        </p:txBody>
      </p:sp>
    </p:spTree>
    <p:extLst>
      <p:ext uri="{BB962C8B-B14F-4D97-AF65-F5344CB8AC3E}">
        <p14:creationId xmlns:p14="http://schemas.microsoft.com/office/powerpoint/2010/main" val="34840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571335"/>
          </a:xfrm>
        </p:spPr>
        <p:txBody>
          <a:bodyPr>
            <a:normAutofit/>
          </a:bodyPr>
          <a:lstStyle/>
          <a:p>
            <a:r>
              <a:rPr lang="en-US" sz="3400" b="1" dirty="0"/>
              <a:t>What band is best suited for communicating via meteor scatter?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33 centimeters</a:t>
            </a:r>
          </a:p>
          <a:p>
            <a:pPr marL="514350" indent="-514350">
              <a:buFont typeface="+mj-lt"/>
              <a:buAutoNum type="alphaUcPeriod"/>
            </a:pPr>
            <a:r>
              <a:rPr lang="en-US" dirty="0"/>
              <a:t>6 meters</a:t>
            </a:r>
          </a:p>
          <a:p>
            <a:pPr marL="514350" indent="-514350">
              <a:buFont typeface="+mj-lt"/>
              <a:buAutoNum type="alphaUcPeriod"/>
            </a:pPr>
            <a:r>
              <a:rPr lang="en-US" dirty="0"/>
              <a:t>2 meters</a:t>
            </a:r>
          </a:p>
          <a:p>
            <a:pPr marL="514350" indent="-514350">
              <a:buFont typeface="+mj-lt"/>
              <a:buAutoNum type="alphaUcPeriod"/>
            </a:pPr>
            <a:r>
              <a:rPr lang="en-US" dirty="0"/>
              <a:t>70 centimeters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T3C07 B 4-3</a:t>
            </a:r>
          </a:p>
        </p:txBody>
      </p:sp>
    </p:spTree>
    <p:extLst>
      <p:ext uri="{BB962C8B-B14F-4D97-AF65-F5344CB8AC3E}">
        <p14:creationId xmlns:p14="http://schemas.microsoft.com/office/powerpoint/2010/main" val="10248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571335"/>
          </a:xfrm>
        </p:spPr>
        <p:txBody>
          <a:bodyPr>
            <a:normAutofit/>
          </a:bodyPr>
          <a:lstStyle/>
          <a:p>
            <a:r>
              <a:rPr lang="en-US" sz="3400" b="1" dirty="0"/>
              <a:t>What is generally the best time for long-distance 10 meter band propagation via the F region?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From dawn to shortly after sunset during periods of high sunspot activity</a:t>
            </a:r>
          </a:p>
          <a:p>
            <a:pPr marL="514350" indent="-514350">
              <a:buFont typeface="+mj-lt"/>
              <a:buAutoNum type="alphaUcPeriod"/>
            </a:pPr>
            <a:r>
              <a:rPr lang="en-US" dirty="0"/>
              <a:t>From shortly after sunset to dawn during periods of high sunspot activity</a:t>
            </a:r>
          </a:p>
          <a:p>
            <a:pPr marL="514350" indent="-514350">
              <a:buFont typeface="+mj-lt"/>
              <a:buAutoNum type="alphaUcPeriod"/>
            </a:pPr>
            <a:r>
              <a:rPr lang="en-US" dirty="0"/>
              <a:t>From dawn to shortly after sunset during periods of low sunspot activity</a:t>
            </a:r>
          </a:p>
          <a:p>
            <a:pPr marL="514350" indent="-514350">
              <a:buFont typeface="+mj-lt"/>
              <a:buAutoNum type="alphaUcPeriod"/>
            </a:pPr>
            <a:r>
              <a:rPr lang="en-US" dirty="0"/>
              <a:t>From shortly after sunset to dawn during periods of low sunspot activity</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T3C09 A 4-3</a:t>
            </a:r>
          </a:p>
        </p:txBody>
      </p:sp>
    </p:spTree>
    <p:extLst>
      <p:ext uri="{BB962C8B-B14F-4D97-AF65-F5344CB8AC3E}">
        <p14:creationId xmlns:p14="http://schemas.microsoft.com/office/powerpoint/2010/main" val="8039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571335"/>
          </a:xfrm>
        </p:spPr>
        <p:txBody>
          <a:bodyPr>
            <a:normAutofit/>
          </a:bodyPr>
          <a:lstStyle/>
          <a:p>
            <a:r>
              <a:rPr lang="en-US" sz="3400" b="1" dirty="0"/>
              <a:t>Which of the following bands may provide long-distance communications via the ionosphere’s F region during the peak of the sunspot cycle?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6 and 10 meters</a:t>
            </a:r>
          </a:p>
          <a:p>
            <a:pPr marL="514350" indent="-514350">
              <a:buFont typeface="+mj-lt"/>
              <a:buAutoNum type="alphaUcPeriod"/>
            </a:pPr>
            <a:r>
              <a:rPr lang="en-US" dirty="0"/>
              <a:t>23 centimeters</a:t>
            </a:r>
          </a:p>
          <a:p>
            <a:pPr marL="514350" indent="-514350">
              <a:buFont typeface="+mj-lt"/>
              <a:buAutoNum type="alphaUcPeriod"/>
            </a:pPr>
            <a:r>
              <a:rPr lang="en-US" dirty="0"/>
              <a:t>70 centimeters and 1.25 meters</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T3C10 A 4-3</a:t>
            </a:r>
          </a:p>
        </p:txBody>
      </p:sp>
    </p:spTree>
    <p:extLst>
      <p:ext uri="{BB962C8B-B14F-4D97-AF65-F5344CB8AC3E}">
        <p14:creationId xmlns:p14="http://schemas.microsoft.com/office/powerpoint/2010/main" val="42664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3ABE-F7BF-DE0F-AA15-6F12415E0D52}"/>
              </a:ext>
            </a:extLst>
          </p:cNvPr>
          <p:cNvSpPr>
            <a:spLocks noGrp="1"/>
          </p:cNvSpPr>
          <p:nvPr>
            <p:ph type="title"/>
          </p:nvPr>
        </p:nvSpPr>
        <p:spPr/>
        <p:txBody>
          <a:bodyPr/>
          <a:lstStyle/>
          <a:p>
            <a:r>
              <a:rPr lang="en-US" dirty="0"/>
              <a:t>Antenna and Radio Wave Basics</a:t>
            </a:r>
          </a:p>
        </p:txBody>
      </p:sp>
      <p:sp>
        <p:nvSpPr>
          <p:cNvPr id="3" name="Content Placeholder 2">
            <a:extLst>
              <a:ext uri="{FF2B5EF4-FFF2-40B4-BE49-F238E27FC236}">
                <a16:creationId xmlns:a16="http://schemas.microsoft.com/office/drawing/2014/main" id="{0135538A-1E9E-F25F-6C94-F3B8D6506CB1}"/>
              </a:ext>
            </a:extLst>
          </p:cNvPr>
          <p:cNvSpPr>
            <a:spLocks noGrp="1"/>
          </p:cNvSpPr>
          <p:nvPr>
            <p:ph idx="1"/>
          </p:nvPr>
        </p:nvSpPr>
        <p:spPr>
          <a:xfrm>
            <a:off x="838200" y="1690688"/>
            <a:ext cx="10515600" cy="5033962"/>
          </a:xfrm>
        </p:spPr>
        <p:txBody>
          <a:bodyPr>
            <a:normAutofit/>
          </a:bodyPr>
          <a:lstStyle/>
          <a:p>
            <a:r>
              <a:rPr lang="en-US" dirty="0"/>
              <a:t>The antenna system …</a:t>
            </a:r>
          </a:p>
          <a:p>
            <a:pPr lvl="1"/>
            <a:r>
              <a:rPr lang="en-US" dirty="0"/>
              <a:t>Antenna: Transforms current into radio waves (transmit) and vice versa (receive)</a:t>
            </a:r>
          </a:p>
          <a:p>
            <a:pPr lvl="1"/>
            <a:r>
              <a:rPr lang="en-US" dirty="0"/>
              <a:t>Feed line: Connects your station to the antenna</a:t>
            </a:r>
          </a:p>
          <a:p>
            <a:pPr lvl="1"/>
            <a:r>
              <a:rPr lang="en-US" dirty="0"/>
              <a:t>Test and matching equipment: Allows you to monitor and optimize antenna system performance</a:t>
            </a:r>
          </a:p>
          <a:p>
            <a:r>
              <a:rPr lang="en-US" dirty="0"/>
              <a:t>For an antenna to do that job efficiently, its dimensions must be an appreciable fraction of the signal’s wavelength</a:t>
            </a:r>
          </a:p>
          <a:p>
            <a:r>
              <a:rPr lang="en-US" dirty="0"/>
              <a:t>The radio wave is an </a:t>
            </a:r>
            <a:r>
              <a:rPr lang="en-US" i="1" dirty="0">
                <a:solidFill>
                  <a:srgbClr val="DA3427"/>
                </a:solidFill>
              </a:rPr>
              <a:t>electromagnetic wave </a:t>
            </a:r>
            <a:r>
              <a:rPr lang="en-US" dirty="0"/>
              <a:t>that contains both electric and magnetic energy or fields created by the RF current</a:t>
            </a:r>
          </a:p>
          <a:p>
            <a:r>
              <a:rPr lang="en-US" dirty="0"/>
              <a:t>The electric and magnetic fields are at right angles to each other and oscillate at the same frequency as the RF current in the antenna</a:t>
            </a:r>
          </a:p>
          <a:p>
            <a:endParaRPr lang="en-US" dirty="0"/>
          </a:p>
        </p:txBody>
      </p:sp>
    </p:spTree>
    <p:extLst>
      <p:ext uri="{BB962C8B-B14F-4D97-AF65-F5344CB8AC3E}">
        <p14:creationId xmlns:p14="http://schemas.microsoft.com/office/powerpoint/2010/main" val="289598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FEB2-0DBA-0DE3-1863-61654FA6B7DA}"/>
              </a:ext>
            </a:extLst>
          </p:cNvPr>
          <p:cNvSpPr>
            <a:spLocks noGrp="1"/>
          </p:cNvSpPr>
          <p:nvPr>
            <p:ph type="title"/>
          </p:nvPr>
        </p:nvSpPr>
        <p:spPr/>
        <p:txBody>
          <a:bodyPr/>
          <a:lstStyle/>
          <a:p>
            <a:r>
              <a:rPr lang="en-US" dirty="0"/>
              <a:t>Antenna Vocabulary</a:t>
            </a:r>
          </a:p>
        </p:txBody>
      </p:sp>
      <p:sp>
        <p:nvSpPr>
          <p:cNvPr id="3" name="Content Placeholder 2">
            <a:extLst>
              <a:ext uri="{FF2B5EF4-FFF2-40B4-BE49-F238E27FC236}">
                <a16:creationId xmlns:a16="http://schemas.microsoft.com/office/drawing/2014/main" id="{AAA9B5E9-D0B4-8766-17CD-A7F9C80539A5}"/>
              </a:ext>
            </a:extLst>
          </p:cNvPr>
          <p:cNvSpPr>
            <a:spLocks noGrp="1"/>
          </p:cNvSpPr>
          <p:nvPr>
            <p:ph idx="1"/>
          </p:nvPr>
        </p:nvSpPr>
        <p:spPr/>
        <p:txBody>
          <a:bodyPr>
            <a:normAutofit fontScale="92500" lnSpcReduction="10000"/>
          </a:bodyPr>
          <a:lstStyle/>
          <a:p>
            <a:pPr>
              <a:buClr>
                <a:schemeClr val="tx1"/>
              </a:buClr>
            </a:pPr>
            <a:r>
              <a:rPr lang="en-US" i="1" dirty="0">
                <a:solidFill>
                  <a:srgbClr val="0000FF"/>
                </a:solidFill>
              </a:rPr>
              <a:t>Element</a:t>
            </a:r>
            <a:r>
              <a:rPr lang="en-US" dirty="0"/>
              <a:t>: The conducting part or parts of an antenna designed to radiate or receive radio waves</a:t>
            </a:r>
          </a:p>
          <a:p>
            <a:pPr>
              <a:buClr>
                <a:schemeClr val="tx1"/>
              </a:buClr>
            </a:pPr>
            <a:r>
              <a:rPr lang="en-US" i="1" dirty="0">
                <a:solidFill>
                  <a:srgbClr val="0000FF"/>
                </a:solidFill>
              </a:rPr>
              <a:t>Driven element</a:t>
            </a:r>
            <a:r>
              <a:rPr lang="en-US" dirty="0"/>
              <a:t>: The element supplied directly with power from the transmitter</a:t>
            </a:r>
          </a:p>
          <a:p>
            <a:pPr>
              <a:buClr>
                <a:schemeClr val="tx1"/>
              </a:buClr>
            </a:pPr>
            <a:r>
              <a:rPr lang="en-US" i="1" dirty="0">
                <a:solidFill>
                  <a:srgbClr val="0000FF"/>
                </a:solidFill>
              </a:rPr>
              <a:t>Array</a:t>
            </a:r>
            <a:r>
              <a:rPr lang="en-US" dirty="0"/>
              <a:t>: An antenna with more than one element</a:t>
            </a:r>
          </a:p>
          <a:p>
            <a:pPr>
              <a:buClr>
                <a:schemeClr val="tx1"/>
              </a:buClr>
            </a:pPr>
            <a:r>
              <a:rPr lang="en-US" i="1" dirty="0">
                <a:solidFill>
                  <a:srgbClr val="0000FF"/>
                </a:solidFill>
              </a:rPr>
              <a:t>Parasitic element</a:t>
            </a:r>
            <a:r>
              <a:rPr lang="en-US" dirty="0"/>
              <a:t>: Elements not connected directly to a feed line</a:t>
            </a:r>
          </a:p>
          <a:p>
            <a:pPr>
              <a:buClr>
                <a:schemeClr val="tx1"/>
              </a:buClr>
            </a:pPr>
            <a:r>
              <a:rPr lang="en-US" i="1" dirty="0">
                <a:solidFill>
                  <a:srgbClr val="0000FF"/>
                </a:solidFill>
              </a:rPr>
              <a:t>Resonant</a:t>
            </a:r>
            <a:r>
              <a:rPr lang="en-US" dirty="0"/>
              <a:t>: An antenna is resonant when its feed point impedance has zero reactance</a:t>
            </a:r>
          </a:p>
          <a:p>
            <a:pPr>
              <a:buClr>
                <a:schemeClr val="tx1"/>
              </a:buClr>
            </a:pPr>
            <a:r>
              <a:rPr lang="en-US" i="1" dirty="0">
                <a:solidFill>
                  <a:srgbClr val="0000FF"/>
                </a:solidFill>
              </a:rPr>
              <a:t>Feed point</a:t>
            </a:r>
            <a:r>
              <a:rPr lang="en-US" dirty="0"/>
              <a:t>: Where the transmitted energy enters the antenna</a:t>
            </a:r>
          </a:p>
          <a:p>
            <a:pPr>
              <a:buClr>
                <a:schemeClr val="tx1"/>
              </a:buClr>
            </a:pPr>
            <a:r>
              <a:rPr lang="en-US" i="1" dirty="0">
                <a:solidFill>
                  <a:srgbClr val="0000FF"/>
                </a:solidFill>
              </a:rPr>
              <a:t>Radiation</a:t>
            </a:r>
            <a:r>
              <a:rPr lang="en-US" dirty="0"/>
              <a:t>: </a:t>
            </a:r>
            <a:r>
              <a:rPr lang="en-US" u="sng" dirty="0">
                <a:solidFill>
                  <a:srgbClr val="FF0000"/>
                </a:solidFill>
              </a:rPr>
              <a:t>NOT</a:t>
            </a:r>
            <a:r>
              <a:rPr lang="en-US" dirty="0"/>
              <a:t> radioactivity! An antenna emitting electromagnetic waves.</a:t>
            </a:r>
          </a:p>
          <a:p>
            <a:pPr>
              <a:buClr>
                <a:schemeClr val="tx1"/>
              </a:buClr>
            </a:pPr>
            <a:endParaRPr lang="en-US" dirty="0"/>
          </a:p>
          <a:p>
            <a:endParaRPr lang="en-US" dirty="0"/>
          </a:p>
        </p:txBody>
      </p:sp>
    </p:spTree>
    <p:extLst>
      <p:ext uri="{BB962C8B-B14F-4D97-AF65-F5344CB8AC3E}">
        <p14:creationId xmlns:p14="http://schemas.microsoft.com/office/powerpoint/2010/main" val="6810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D052-8A99-08CF-D640-0EAC99FA6C3C}"/>
              </a:ext>
            </a:extLst>
          </p:cNvPr>
          <p:cNvSpPr>
            <a:spLocks noGrp="1"/>
          </p:cNvSpPr>
          <p:nvPr>
            <p:ph type="title"/>
          </p:nvPr>
        </p:nvSpPr>
        <p:spPr/>
        <p:txBody>
          <a:bodyPr/>
          <a:lstStyle/>
          <a:p>
            <a:r>
              <a:rPr lang="en-US" dirty="0"/>
              <a:t>Electromagnetic Waves</a:t>
            </a:r>
          </a:p>
        </p:txBody>
      </p:sp>
      <p:sp>
        <p:nvSpPr>
          <p:cNvPr id="3" name="Content Placeholder 2">
            <a:extLst>
              <a:ext uri="{FF2B5EF4-FFF2-40B4-BE49-F238E27FC236}">
                <a16:creationId xmlns:a16="http://schemas.microsoft.com/office/drawing/2014/main" id="{8C1BF09B-7FD7-CEFE-E5EC-708A44DBCFD7}"/>
              </a:ext>
            </a:extLst>
          </p:cNvPr>
          <p:cNvSpPr>
            <a:spLocks noGrp="1"/>
          </p:cNvSpPr>
          <p:nvPr>
            <p:ph idx="1"/>
          </p:nvPr>
        </p:nvSpPr>
        <p:spPr>
          <a:xfrm>
            <a:off x="838200" y="2357109"/>
            <a:ext cx="10515600" cy="3965575"/>
          </a:xfrm>
        </p:spPr>
        <p:txBody>
          <a:bodyPr/>
          <a:lstStyle/>
          <a:p>
            <a:r>
              <a:rPr lang="en-US" dirty="0"/>
              <a:t>Electric and magnetic fields at right angles to each other, oscillating at the wave’s frequency</a:t>
            </a:r>
          </a:p>
          <a:p>
            <a:r>
              <a:rPr lang="en-US" dirty="0"/>
              <a:t>Spread out into space from the antenna</a:t>
            </a:r>
          </a:p>
          <a:p>
            <a:r>
              <a:rPr lang="en-US" dirty="0"/>
              <a:t>Created by AC current</a:t>
            </a:r>
          </a:p>
          <a:p>
            <a:r>
              <a:rPr lang="en-US" dirty="0"/>
              <a:t>Wave and current have the same frequency</a:t>
            </a:r>
          </a:p>
        </p:txBody>
      </p:sp>
      <p:sp>
        <p:nvSpPr>
          <p:cNvPr id="4" name="TextBox 3">
            <a:extLst>
              <a:ext uri="{FF2B5EF4-FFF2-40B4-BE49-F238E27FC236}">
                <a16:creationId xmlns:a16="http://schemas.microsoft.com/office/drawing/2014/main" id="{4297771F-695B-0C54-D47C-E9B2C711C213}"/>
              </a:ext>
            </a:extLst>
          </p:cNvPr>
          <p:cNvSpPr txBox="1"/>
          <p:nvPr/>
        </p:nvSpPr>
        <p:spPr>
          <a:xfrm>
            <a:off x="1466850" y="1453053"/>
            <a:ext cx="6324600" cy="523220"/>
          </a:xfrm>
          <a:prstGeom prst="rect">
            <a:avLst/>
          </a:prstGeom>
          <a:noFill/>
        </p:spPr>
        <p:txBody>
          <a:bodyPr wrap="square" rtlCol="0">
            <a:spAutoFit/>
          </a:bodyPr>
          <a:lstStyle/>
          <a:p>
            <a:r>
              <a:rPr lang="en-US" sz="2800" i="1" dirty="0">
                <a:solidFill>
                  <a:srgbClr val="DA3427"/>
                </a:solidFill>
              </a:rPr>
              <a:t>Radio waves are electromagnetic waves</a:t>
            </a:r>
          </a:p>
        </p:txBody>
      </p:sp>
    </p:spTree>
    <p:extLst>
      <p:ext uri="{BB962C8B-B14F-4D97-AF65-F5344CB8AC3E}">
        <p14:creationId xmlns:p14="http://schemas.microsoft.com/office/powerpoint/2010/main" val="234305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7FC5-00AA-18F2-84D6-22054E8ED241}"/>
              </a:ext>
            </a:extLst>
          </p:cNvPr>
          <p:cNvSpPr>
            <a:spLocks noGrp="1"/>
          </p:cNvSpPr>
          <p:nvPr>
            <p:ph type="title"/>
          </p:nvPr>
        </p:nvSpPr>
        <p:spPr/>
        <p:txBody>
          <a:bodyPr/>
          <a:lstStyle/>
          <a:p>
            <a:r>
              <a:rPr lang="en-US" dirty="0"/>
              <a:t>Wave Polarization</a:t>
            </a:r>
          </a:p>
        </p:txBody>
      </p:sp>
      <p:sp>
        <p:nvSpPr>
          <p:cNvPr id="3" name="Content Placeholder 2">
            <a:extLst>
              <a:ext uri="{FF2B5EF4-FFF2-40B4-BE49-F238E27FC236}">
                <a16:creationId xmlns:a16="http://schemas.microsoft.com/office/drawing/2014/main" id="{39964942-E51F-18D8-B270-E5699A465433}"/>
              </a:ext>
            </a:extLst>
          </p:cNvPr>
          <p:cNvSpPr>
            <a:spLocks noGrp="1"/>
          </p:cNvSpPr>
          <p:nvPr>
            <p:ph idx="1"/>
          </p:nvPr>
        </p:nvSpPr>
        <p:spPr>
          <a:xfrm>
            <a:off x="838200" y="1825625"/>
            <a:ext cx="10515600" cy="4667250"/>
          </a:xfrm>
        </p:spPr>
        <p:txBody>
          <a:bodyPr>
            <a:normAutofit lnSpcReduction="10000"/>
          </a:bodyPr>
          <a:lstStyle/>
          <a:p>
            <a:r>
              <a:rPr lang="en-US" dirty="0"/>
              <a:t>Refers to the orientation of the radio wave’s electric field</a:t>
            </a:r>
          </a:p>
          <a:p>
            <a:pPr lvl="1"/>
            <a:r>
              <a:rPr lang="en-US" dirty="0"/>
              <a:t>Vertical or horizontal – determined by elements</a:t>
            </a:r>
          </a:p>
          <a:p>
            <a:pPr lvl="1"/>
            <a:r>
              <a:rPr lang="en-US" dirty="0"/>
              <a:t>Can be circular if the orientation twists as the wave spreads through space</a:t>
            </a:r>
          </a:p>
          <a:p>
            <a:pPr lvl="1"/>
            <a:r>
              <a:rPr lang="en-US" dirty="0"/>
              <a:t>Combinations of polarization are called </a:t>
            </a:r>
            <a:r>
              <a:rPr lang="en-US" i="1" dirty="0">
                <a:solidFill>
                  <a:srgbClr val="DA3427"/>
                </a:solidFill>
              </a:rPr>
              <a:t>elliptical polarization </a:t>
            </a:r>
            <a:r>
              <a:rPr lang="en-US" dirty="0">
                <a:solidFill>
                  <a:schemeClr val="tx1"/>
                </a:solidFill>
              </a:rPr>
              <a:t>(both vertical and horizontal antennas are effective for receiving and transmitting on the HF bands where skip propagation is common)</a:t>
            </a:r>
          </a:p>
          <a:p>
            <a:r>
              <a:rPr lang="en-US" dirty="0"/>
              <a:t>When the polarizations of transmit and receive antennas aren’t aligned the same, the received signal can be dramatically reduced (less current is created in the antenna)</a:t>
            </a:r>
          </a:p>
          <a:p>
            <a:endParaRPr lang="en-US" dirty="0"/>
          </a:p>
          <a:p>
            <a:pPr>
              <a:buClr>
                <a:schemeClr val="tx1"/>
              </a:buClr>
            </a:pPr>
            <a:r>
              <a:rPr lang="en-US" i="1" dirty="0">
                <a:solidFill>
                  <a:srgbClr val="0000FF"/>
                </a:solidFill>
              </a:rPr>
              <a:t>Summary: Antenna and wave polarization must match for maximum reception</a:t>
            </a:r>
          </a:p>
          <a:p>
            <a:endParaRPr lang="en-US" dirty="0"/>
          </a:p>
          <a:p>
            <a:endParaRPr lang="en-US" dirty="0"/>
          </a:p>
        </p:txBody>
      </p:sp>
    </p:spTree>
    <p:extLst>
      <p:ext uri="{BB962C8B-B14F-4D97-AF65-F5344CB8AC3E}">
        <p14:creationId xmlns:p14="http://schemas.microsoft.com/office/powerpoint/2010/main" val="110121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77653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93AB-5897-C7A5-F6E2-706DF215B2C6}"/>
              </a:ext>
            </a:extLst>
          </p:cNvPr>
          <p:cNvSpPr>
            <a:spLocks noGrp="1"/>
          </p:cNvSpPr>
          <p:nvPr>
            <p:ph type="title"/>
          </p:nvPr>
        </p:nvSpPr>
        <p:spPr/>
        <p:txBody>
          <a:bodyPr/>
          <a:lstStyle/>
          <a:p>
            <a:r>
              <a:rPr lang="en-US" dirty="0"/>
              <a:t>Line of Sight</a:t>
            </a:r>
          </a:p>
        </p:txBody>
      </p:sp>
      <p:sp>
        <p:nvSpPr>
          <p:cNvPr id="3" name="Content Placeholder 2">
            <a:extLst>
              <a:ext uri="{FF2B5EF4-FFF2-40B4-BE49-F238E27FC236}">
                <a16:creationId xmlns:a16="http://schemas.microsoft.com/office/drawing/2014/main" id="{CFE130FC-DDCC-82B5-C0A4-09F4DC4821CB}"/>
              </a:ext>
            </a:extLst>
          </p:cNvPr>
          <p:cNvSpPr>
            <a:spLocks noGrp="1"/>
          </p:cNvSpPr>
          <p:nvPr>
            <p:ph idx="1"/>
          </p:nvPr>
        </p:nvSpPr>
        <p:spPr>
          <a:xfrm>
            <a:off x="838200" y="1466850"/>
            <a:ext cx="10515600" cy="5219700"/>
          </a:xfrm>
        </p:spPr>
        <p:txBody>
          <a:bodyPr>
            <a:normAutofit lnSpcReduction="10000"/>
          </a:bodyPr>
          <a:lstStyle/>
          <a:p>
            <a:r>
              <a:rPr lang="en-US" dirty="0"/>
              <a:t>Radio energy can travel in a straight line from a transmitting antenna to a receiving antenna – called the </a:t>
            </a:r>
            <a:r>
              <a:rPr lang="en-US" i="1" dirty="0">
                <a:solidFill>
                  <a:srgbClr val="DA3427"/>
                </a:solidFill>
              </a:rPr>
              <a:t>direct path</a:t>
            </a:r>
          </a:p>
          <a:p>
            <a:r>
              <a:rPr lang="en-US" dirty="0"/>
              <a:t>There is some attenuation of the signal as the radio wave travels due to spreading out</a:t>
            </a:r>
          </a:p>
          <a:p>
            <a:r>
              <a:rPr lang="en-US" dirty="0"/>
              <a:t>This is the primary propagation mode for VHF and UHF signals</a:t>
            </a:r>
          </a:p>
          <a:p>
            <a:r>
              <a:rPr lang="en-US" dirty="0"/>
              <a:t>Radio waves can be reflected by any sudden change in the path they are traveling, such as a building, hill, or even weather-related changes in the atmosphere</a:t>
            </a:r>
          </a:p>
          <a:p>
            <a:r>
              <a:rPr lang="en-US" dirty="0"/>
              <a:t>Vegetation can also absorb VHF and UHF radio waves</a:t>
            </a:r>
          </a:p>
          <a:p>
            <a:r>
              <a:rPr lang="en-US" dirty="0"/>
              <a:t>Precipitation such as fog and rain can absorb microwave and UHF radio waves although it has little effect at HF and on the lower VHF Bands </a:t>
            </a:r>
          </a:p>
          <a:p>
            <a:endParaRPr lang="en-US" dirty="0"/>
          </a:p>
        </p:txBody>
      </p:sp>
    </p:spTree>
    <p:extLst>
      <p:ext uri="{BB962C8B-B14F-4D97-AF65-F5344CB8AC3E}">
        <p14:creationId xmlns:p14="http://schemas.microsoft.com/office/powerpoint/2010/main" val="108026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fontScale="90000"/>
          </a:bodyPr>
          <a:lstStyle/>
          <a:p>
            <a:r>
              <a:rPr lang="en-US" sz="3400" b="1" dirty="0"/>
              <a:t>What happens when antennas at opposite ends of a VHF or UHF line of sight radio link are not using the same polarization?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 modulation sidebands might become inverted</a:t>
            </a:r>
          </a:p>
          <a:p>
            <a:pPr marL="514350" indent="-514350">
              <a:buFont typeface="+mj-lt"/>
              <a:buAutoNum type="alphaUcPeriod"/>
            </a:pPr>
            <a:r>
              <a:rPr lang="en-US" dirty="0"/>
              <a:t>Received signal strength is reduced</a:t>
            </a:r>
          </a:p>
          <a:p>
            <a:pPr marL="514350" indent="-514350">
              <a:buFont typeface="+mj-lt"/>
              <a:buAutoNum type="alphaUcPeriod"/>
            </a:pPr>
            <a:r>
              <a:rPr lang="en-US" dirty="0"/>
              <a:t>Signals have an echo effect</a:t>
            </a:r>
          </a:p>
          <a:p>
            <a:pPr marL="514350" indent="-514350">
              <a:buFont typeface="+mj-lt"/>
              <a:buAutoNum type="alphaUcPeriod"/>
            </a:pPr>
            <a:r>
              <a:rPr lang="en-US" dirty="0"/>
              <a:t>Nothing significant will happen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T3A04 B 4-5</a:t>
            </a:r>
          </a:p>
        </p:txBody>
      </p:sp>
    </p:spTree>
    <p:extLst>
      <p:ext uri="{BB962C8B-B14F-4D97-AF65-F5344CB8AC3E}">
        <p14:creationId xmlns:p14="http://schemas.microsoft.com/office/powerpoint/2010/main" val="27396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results from the fact that signals propagated by the ionosphere are elliptically polarized?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Digital modes are unusable</a:t>
            </a:r>
          </a:p>
          <a:p>
            <a:pPr marL="514350" indent="-514350">
              <a:buFont typeface="+mj-lt"/>
              <a:buAutoNum type="alphaUcPeriod"/>
            </a:pPr>
            <a:r>
              <a:rPr lang="en-US" dirty="0"/>
              <a:t>Either vertically or horizontally polarized antennas may be used for transmission or reception</a:t>
            </a:r>
          </a:p>
          <a:p>
            <a:pPr marL="514350" indent="-514350">
              <a:buFont typeface="+mj-lt"/>
              <a:buAutoNum type="alphaUcPeriod"/>
            </a:pPr>
            <a:r>
              <a:rPr lang="en-US" dirty="0"/>
              <a:t>FM voice is unusable</a:t>
            </a:r>
          </a:p>
          <a:p>
            <a:pPr marL="514350" indent="-514350">
              <a:buFont typeface="+mj-lt"/>
              <a:buAutoNum type="alphaUcPeriod"/>
            </a:pPr>
            <a:r>
              <a:rPr lang="en-US" dirty="0"/>
              <a:t>Both the transmitting and receiving antennas must be of the same polarization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T3A09 B 4-5</a:t>
            </a:r>
          </a:p>
        </p:txBody>
      </p:sp>
    </p:spTree>
    <p:extLst>
      <p:ext uri="{BB962C8B-B14F-4D97-AF65-F5344CB8AC3E}">
        <p14:creationId xmlns:p14="http://schemas.microsoft.com/office/powerpoint/2010/main" val="7599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relationship between the electric and magnetic fields of an electromagnetic wave?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They travel at different speeds</a:t>
            </a:r>
          </a:p>
          <a:p>
            <a:pPr marL="514350" indent="-514350">
              <a:buFont typeface="+mj-lt"/>
              <a:buAutoNum type="alphaUcPeriod"/>
            </a:pPr>
            <a:r>
              <a:rPr lang="en-US" dirty="0"/>
              <a:t>They are in parallel</a:t>
            </a:r>
          </a:p>
          <a:p>
            <a:pPr marL="514350" indent="-514350">
              <a:buFont typeface="+mj-lt"/>
              <a:buAutoNum type="alphaUcPeriod"/>
            </a:pPr>
            <a:r>
              <a:rPr lang="en-US" dirty="0"/>
              <a:t>They revolve in opposite directions</a:t>
            </a:r>
          </a:p>
          <a:p>
            <a:pPr marL="514350" indent="-514350">
              <a:buFont typeface="+mj-lt"/>
              <a:buAutoNum type="alphaUcPeriod"/>
            </a:pPr>
            <a:r>
              <a:rPr lang="en-US" dirty="0"/>
              <a:t>They are at right angles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T3B01 D 4-5</a:t>
            </a:r>
          </a:p>
        </p:txBody>
      </p:sp>
    </p:spTree>
    <p:extLst>
      <p:ext uri="{BB962C8B-B14F-4D97-AF65-F5344CB8AC3E}">
        <p14:creationId xmlns:p14="http://schemas.microsoft.com/office/powerpoint/2010/main" val="30343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property of a radio wave defines its polarization?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The orientation of the electric field</a:t>
            </a:r>
          </a:p>
          <a:p>
            <a:pPr marL="514350" indent="-514350">
              <a:buFont typeface="+mj-lt"/>
              <a:buAutoNum type="alphaUcPeriod"/>
            </a:pPr>
            <a:r>
              <a:rPr lang="en-US" dirty="0"/>
              <a:t>The orientation of the magnetic field</a:t>
            </a:r>
          </a:p>
          <a:p>
            <a:pPr marL="514350" indent="-514350">
              <a:buFont typeface="+mj-lt"/>
              <a:buAutoNum type="alphaUcPeriod"/>
            </a:pPr>
            <a:r>
              <a:rPr lang="en-US" dirty="0"/>
              <a:t>The ratio of the energy in the magnetic field to the energy in the electric field</a:t>
            </a:r>
          </a:p>
          <a:p>
            <a:pPr marL="514350" indent="-514350">
              <a:buFont typeface="+mj-lt"/>
              <a:buAutoNum type="alphaUcPeriod"/>
            </a:pPr>
            <a:r>
              <a:rPr lang="en-US" dirty="0"/>
              <a:t>The ratio of the velocity to the wavelength</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T3B02 A 4-5</a:t>
            </a:r>
          </a:p>
        </p:txBody>
      </p:sp>
    </p:spTree>
    <p:extLst>
      <p:ext uri="{BB962C8B-B14F-4D97-AF65-F5344CB8AC3E}">
        <p14:creationId xmlns:p14="http://schemas.microsoft.com/office/powerpoint/2010/main" val="38300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are the two components of a radio wave?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lstStyle/>
          <a:p>
            <a:pPr marL="514350" indent="-514350">
              <a:buFont typeface="+mj-lt"/>
              <a:buAutoNum type="alphaUcPeriod"/>
            </a:pPr>
            <a:r>
              <a:rPr lang="en-US" dirty="0"/>
              <a:t>Impedance and reactance</a:t>
            </a:r>
          </a:p>
          <a:p>
            <a:pPr marL="514350" indent="-514350">
              <a:buFont typeface="+mj-lt"/>
              <a:buAutoNum type="alphaUcPeriod"/>
            </a:pPr>
            <a:r>
              <a:rPr lang="en-US" dirty="0"/>
              <a:t>Voltage and current</a:t>
            </a:r>
          </a:p>
          <a:p>
            <a:pPr marL="514350" indent="-514350">
              <a:buFont typeface="+mj-lt"/>
              <a:buAutoNum type="alphaUcPeriod"/>
            </a:pPr>
            <a:r>
              <a:rPr lang="en-US" dirty="0"/>
              <a:t>Electric and magnetic fields</a:t>
            </a:r>
          </a:p>
          <a:p>
            <a:pPr marL="514350" indent="-514350">
              <a:buFont typeface="+mj-lt"/>
              <a:buAutoNum type="alphaUcPeriod"/>
            </a:pPr>
            <a:r>
              <a:rPr lang="en-US" dirty="0"/>
              <a:t>Ionizing and non-ionizing radiation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T3B03 C 4-5</a:t>
            </a:r>
          </a:p>
        </p:txBody>
      </p:sp>
    </p:spTree>
    <p:extLst>
      <p:ext uri="{BB962C8B-B14F-4D97-AF65-F5344CB8AC3E}">
        <p14:creationId xmlns:p14="http://schemas.microsoft.com/office/powerpoint/2010/main" val="162961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D021-A9EA-88E7-A102-333F84EF943E}"/>
              </a:ext>
            </a:extLst>
          </p:cNvPr>
          <p:cNvSpPr>
            <a:spLocks noGrp="1"/>
          </p:cNvSpPr>
          <p:nvPr>
            <p:ph type="title"/>
          </p:nvPr>
        </p:nvSpPr>
        <p:spPr/>
        <p:txBody>
          <a:bodyPr/>
          <a:lstStyle/>
          <a:p>
            <a:r>
              <a:rPr lang="en-US" dirty="0"/>
              <a:t>Antenna (Some Vocabulary)</a:t>
            </a:r>
          </a:p>
        </p:txBody>
      </p:sp>
      <p:sp>
        <p:nvSpPr>
          <p:cNvPr id="3" name="Content Placeholder 2">
            <a:extLst>
              <a:ext uri="{FF2B5EF4-FFF2-40B4-BE49-F238E27FC236}">
                <a16:creationId xmlns:a16="http://schemas.microsoft.com/office/drawing/2014/main" id="{F31A2C9E-9A10-B84D-7C5C-EFEF5D5D1C7A}"/>
              </a:ext>
            </a:extLst>
          </p:cNvPr>
          <p:cNvSpPr>
            <a:spLocks noGrp="1"/>
          </p:cNvSpPr>
          <p:nvPr>
            <p:ph idx="1"/>
          </p:nvPr>
        </p:nvSpPr>
        <p:spPr/>
        <p:txBody>
          <a:bodyPr/>
          <a:lstStyle/>
          <a:p>
            <a:pPr>
              <a:buClr>
                <a:schemeClr val="tx1"/>
              </a:buClr>
            </a:pPr>
            <a:r>
              <a:rPr lang="en-US" i="1" dirty="0">
                <a:solidFill>
                  <a:srgbClr val="0000FF"/>
                </a:solidFill>
              </a:rPr>
              <a:t>Gain</a:t>
            </a:r>
            <a:r>
              <a:rPr lang="en-US" dirty="0"/>
              <a:t>: Apparent increase in power in a particular direction by focusing radiation in that direction. Measured in decibels (dB).</a:t>
            </a:r>
          </a:p>
          <a:p>
            <a:pPr>
              <a:buClr>
                <a:schemeClr val="tx1"/>
              </a:buClr>
            </a:pPr>
            <a:r>
              <a:rPr lang="en-US" i="1" dirty="0">
                <a:solidFill>
                  <a:srgbClr val="0000FF"/>
                </a:solidFill>
              </a:rPr>
              <a:t>Isotropic</a:t>
            </a:r>
            <a:r>
              <a:rPr lang="en-US" dirty="0"/>
              <a:t>: Equal radiation in all directions</a:t>
            </a:r>
          </a:p>
          <a:p>
            <a:pPr>
              <a:buClr>
                <a:schemeClr val="tx1"/>
              </a:buClr>
            </a:pPr>
            <a:r>
              <a:rPr lang="en-US" i="1" dirty="0">
                <a:solidFill>
                  <a:srgbClr val="0000FF"/>
                </a:solidFill>
              </a:rPr>
              <a:t>Omnidirectional</a:t>
            </a:r>
            <a:r>
              <a:rPr lang="en-US" dirty="0"/>
              <a:t>: No preferred horizontal direction</a:t>
            </a:r>
          </a:p>
          <a:p>
            <a:pPr>
              <a:buClr>
                <a:schemeClr val="tx1"/>
              </a:buClr>
            </a:pPr>
            <a:r>
              <a:rPr lang="en-US" i="1" dirty="0">
                <a:solidFill>
                  <a:srgbClr val="0000FF"/>
                </a:solidFill>
              </a:rPr>
              <a:t>Directional</a:t>
            </a:r>
            <a:r>
              <a:rPr lang="en-US" dirty="0"/>
              <a:t>: Antenna that focuses radiation in specific directions</a:t>
            </a:r>
          </a:p>
          <a:p>
            <a:endParaRPr lang="en-US" dirty="0"/>
          </a:p>
        </p:txBody>
      </p:sp>
    </p:spTree>
    <p:extLst>
      <p:ext uri="{BB962C8B-B14F-4D97-AF65-F5344CB8AC3E}">
        <p14:creationId xmlns:p14="http://schemas.microsoft.com/office/powerpoint/2010/main" val="344352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465F-9D14-C367-A6D8-A461F76076EA}"/>
              </a:ext>
            </a:extLst>
          </p:cNvPr>
          <p:cNvSpPr>
            <a:spLocks noGrp="1"/>
          </p:cNvSpPr>
          <p:nvPr>
            <p:ph type="title"/>
          </p:nvPr>
        </p:nvSpPr>
        <p:spPr>
          <a:xfrm>
            <a:off x="0" y="1"/>
            <a:ext cx="10515600" cy="876300"/>
          </a:xfrm>
        </p:spPr>
        <p:txBody>
          <a:bodyPr/>
          <a:lstStyle/>
          <a:p>
            <a:r>
              <a:rPr lang="en-US" dirty="0"/>
              <a:t>Antenna Radiation Patterns</a:t>
            </a:r>
          </a:p>
        </p:txBody>
      </p:sp>
      <p:pic>
        <p:nvPicPr>
          <p:cNvPr id="5" name="Picture 4">
            <a:extLst>
              <a:ext uri="{FF2B5EF4-FFF2-40B4-BE49-F238E27FC236}">
                <a16:creationId xmlns:a16="http://schemas.microsoft.com/office/drawing/2014/main" id="{3E00158F-2E94-EF2B-EF52-016D48F885B9}"/>
              </a:ext>
            </a:extLst>
          </p:cNvPr>
          <p:cNvPicPr>
            <a:picLocks noChangeAspect="1"/>
          </p:cNvPicPr>
          <p:nvPr/>
        </p:nvPicPr>
        <p:blipFill>
          <a:blip r:embed="rId2"/>
          <a:stretch>
            <a:fillRect/>
          </a:stretch>
        </p:blipFill>
        <p:spPr>
          <a:xfrm>
            <a:off x="715068" y="876301"/>
            <a:ext cx="10181531" cy="5925759"/>
          </a:xfrm>
          <a:prstGeom prst="rect">
            <a:avLst/>
          </a:prstGeom>
          <a:ln>
            <a:solidFill>
              <a:schemeClr val="tx1"/>
            </a:solidFill>
          </a:ln>
        </p:spPr>
      </p:pic>
    </p:spTree>
    <p:extLst>
      <p:ext uri="{BB962C8B-B14F-4D97-AF65-F5344CB8AC3E}">
        <p14:creationId xmlns:p14="http://schemas.microsoft.com/office/powerpoint/2010/main" val="1911374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631A-F8B4-81F1-C593-8887256B8447}"/>
              </a:ext>
            </a:extLst>
          </p:cNvPr>
          <p:cNvSpPr>
            <a:spLocks noGrp="1"/>
          </p:cNvSpPr>
          <p:nvPr>
            <p:ph type="title"/>
          </p:nvPr>
        </p:nvSpPr>
        <p:spPr/>
        <p:txBody>
          <a:bodyPr/>
          <a:lstStyle/>
          <a:p>
            <a:r>
              <a:rPr lang="en-US" dirty="0"/>
              <a:t>Antenna Radiation Patterns (cont.)</a:t>
            </a:r>
          </a:p>
        </p:txBody>
      </p:sp>
      <p:sp>
        <p:nvSpPr>
          <p:cNvPr id="3" name="Content Placeholder 2">
            <a:extLst>
              <a:ext uri="{FF2B5EF4-FFF2-40B4-BE49-F238E27FC236}">
                <a16:creationId xmlns:a16="http://schemas.microsoft.com/office/drawing/2014/main" id="{030486E9-542C-B91A-FB5A-357447B89D32}"/>
              </a:ext>
            </a:extLst>
          </p:cNvPr>
          <p:cNvSpPr>
            <a:spLocks noGrp="1"/>
          </p:cNvSpPr>
          <p:nvPr>
            <p:ph idx="1"/>
          </p:nvPr>
        </p:nvSpPr>
        <p:spPr>
          <a:xfrm>
            <a:off x="838200" y="2286001"/>
            <a:ext cx="10515600" cy="3890962"/>
          </a:xfrm>
        </p:spPr>
        <p:txBody>
          <a:bodyPr>
            <a:normAutofit/>
          </a:bodyPr>
          <a:lstStyle/>
          <a:p>
            <a:r>
              <a:rPr lang="en-US" dirty="0"/>
              <a:t>Radiation patterns are a way of visualizing antenna performance</a:t>
            </a:r>
          </a:p>
          <a:p>
            <a:r>
              <a:rPr lang="en-US" dirty="0"/>
              <a:t>The further the line is from the center of the graph, the stronger the signal at that point</a:t>
            </a:r>
          </a:p>
          <a:p>
            <a:r>
              <a:rPr lang="en-US" dirty="0"/>
              <a:t>Graphs calibrated in dB</a:t>
            </a:r>
          </a:p>
          <a:p>
            <a:r>
              <a:rPr lang="en-US" dirty="0"/>
              <a:t>Most common type of radiation pattern is an </a:t>
            </a:r>
            <a:r>
              <a:rPr lang="en-US" i="1" dirty="0">
                <a:solidFill>
                  <a:srgbClr val="DA3427"/>
                </a:solidFill>
              </a:rPr>
              <a:t>azimuthal pattern </a:t>
            </a:r>
            <a:r>
              <a:rPr lang="en-US" dirty="0"/>
              <a:t>that shows the antenna’s gain in horizontal directions around the antenna</a:t>
            </a:r>
          </a:p>
          <a:p>
            <a:r>
              <a:rPr lang="en-US" dirty="0"/>
              <a:t>An </a:t>
            </a:r>
            <a:r>
              <a:rPr lang="en-US" i="1" dirty="0">
                <a:solidFill>
                  <a:srgbClr val="DA3427"/>
                </a:solidFill>
              </a:rPr>
              <a:t>elevation pattern </a:t>
            </a:r>
            <a:r>
              <a:rPr lang="en-US" dirty="0"/>
              <a:t>shows the strength of the radiated energy in vertical directions as if the antenna is viewed from the side</a:t>
            </a:r>
          </a:p>
          <a:p>
            <a:endParaRPr lang="en-US" dirty="0"/>
          </a:p>
        </p:txBody>
      </p:sp>
      <p:sp>
        <p:nvSpPr>
          <p:cNvPr id="4" name="TextBox 3">
            <a:extLst>
              <a:ext uri="{FF2B5EF4-FFF2-40B4-BE49-F238E27FC236}">
                <a16:creationId xmlns:a16="http://schemas.microsoft.com/office/drawing/2014/main" id="{43CC8BE9-94D4-663C-06A1-3B5E937D3796}"/>
              </a:ext>
            </a:extLst>
          </p:cNvPr>
          <p:cNvSpPr txBox="1"/>
          <p:nvPr/>
        </p:nvSpPr>
        <p:spPr>
          <a:xfrm>
            <a:off x="2724150" y="1584603"/>
            <a:ext cx="4572000" cy="461665"/>
          </a:xfrm>
          <a:prstGeom prst="rect">
            <a:avLst/>
          </a:prstGeom>
          <a:noFill/>
        </p:spPr>
        <p:txBody>
          <a:bodyPr wrap="square" rtlCol="0">
            <a:spAutoFit/>
          </a:bodyPr>
          <a:lstStyle/>
          <a:p>
            <a:r>
              <a:rPr lang="en-US" sz="2400" i="1" dirty="0">
                <a:solidFill>
                  <a:srgbClr val="DA3427"/>
                </a:solidFill>
              </a:rPr>
              <a:t>(from previous screen)</a:t>
            </a:r>
          </a:p>
        </p:txBody>
      </p:sp>
    </p:spTree>
    <p:extLst>
      <p:ext uri="{BB962C8B-B14F-4D97-AF65-F5344CB8AC3E}">
        <p14:creationId xmlns:p14="http://schemas.microsoft.com/office/powerpoint/2010/main" val="25856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6414-8E9C-1A85-4912-0BFFC87FC97B}"/>
              </a:ext>
            </a:extLst>
          </p:cNvPr>
          <p:cNvSpPr>
            <a:spLocks noGrp="1"/>
          </p:cNvSpPr>
          <p:nvPr>
            <p:ph type="title"/>
          </p:nvPr>
        </p:nvSpPr>
        <p:spPr>
          <a:xfrm>
            <a:off x="838200" y="365125"/>
            <a:ext cx="10515600" cy="1082675"/>
          </a:xfrm>
        </p:spPr>
        <p:txBody>
          <a:bodyPr/>
          <a:lstStyle/>
          <a:p>
            <a:r>
              <a:rPr lang="en-US" dirty="0"/>
              <a:t>Radiation Pattern Vocabulary</a:t>
            </a:r>
          </a:p>
        </p:txBody>
      </p:sp>
      <p:sp>
        <p:nvSpPr>
          <p:cNvPr id="3" name="Content Placeholder 2">
            <a:extLst>
              <a:ext uri="{FF2B5EF4-FFF2-40B4-BE49-F238E27FC236}">
                <a16:creationId xmlns:a16="http://schemas.microsoft.com/office/drawing/2014/main" id="{79DE1016-645E-8233-6979-AC26D67782FB}"/>
              </a:ext>
            </a:extLst>
          </p:cNvPr>
          <p:cNvSpPr>
            <a:spLocks noGrp="1"/>
          </p:cNvSpPr>
          <p:nvPr>
            <p:ph idx="1"/>
          </p:nvPr>
        </p:nvSpPr>
        <p:spPr>
          <a:xfrm>
            <a:off x="838200" y="1447800"/>
            <a:ext cx="10515600" cy="5276849"/>
          </a:xfrm>
        </p:spPr>
        <p:txBody>
          <a:bodyPr>
            <a:normAutofit fontScale="92500" lnSpcReduction="10000"/>
          </a:bodyPr>
          <a:lstStyle/>
          <a:p>
            <a:pPr>
              <a:buClr>
                <a:schemeClr val="tx1"/>
              </a:buClr>
            </a:pPr>
            <a:r>
              <a:rPr lang="en-US" i="1" dirty="0">
                <a:solidFill>
                  <a:srgbClr val="0000FF"/>
                </a:solidFill>
              </a:rPr>
              <a:t>Nulls</a:t>
            </a:r>
            <a:r>
              <a:rPr lang="en-US" dirty="0"/>
              <a:t>: Directions of minimum gain</a:t>
            </a:r>
          </a:p>
          <a:p>
            <a:pPr>
              <a:buClr>
                <a:schemeClr val="tx1"/>
              </a:buClr>
            </a:pPr>
            <a:r>
              <a:rPr lang="en-US" i="1" dirty="0">
                <a:solidFill>
                  <a:srgbClr val="0000FF"/>
                </a:solidFill>
              </a:rPr>
              <a:t>Lobes</a:t>
            </a:r>
            <a:r>
              <a:rPr lang="en-US" dirty="0"/>
              <a:t>: Regions between nulls</a:t>
            </a:r>
          </a:p>
          <a:p>
            <a:pPr>
              <a:buClr>
                <a:schemeClr val="tx1"/>
              </a:buClr>
            </a:pPr>
            <a:r>
              <a:rPr lang="en-US" i="1" dirty="0">
                <a:solidFill>
                  <a:srgbClr val="0000FF"/>
                </a:solidFill>
              </a:rPr>
              <a:t>Main lobe</a:t>
            </a:r>
            <a:r>
              <a:rPr lang="en-US" dirty="0"/>
              <a:t>: Lobe with highest gain</a:t>
            </a:r>
          </a:p>
          <a:p>
            <a:pPr>
              <a:buClr>
                <a:schemeClr val="tx1"/>
              </a:buClr>
            </a:pPr>
            <a:r>
              <a:rPr lang="en-US" i="1" dirty="0">
                <a:solidFill>
                  <a:srgbClr val="0000FF"/>
                </a:solidFill>
              </a:rPr>
              <a:t>Side lobe</a:t>
            </a:r>
            <a:r>
              <a:rPr lang="en-US" dirty="0"/>
              <a:t>: Any lobe other than the main lobe</a:t>
            </a:r>
          </a:p>
          <a:p>
            <a:pPr>
              <a:buClr>
                <a:schemeClr val="tx1"/>
              </a:buClr>
            </a:pPr>
            <a:r>
              <a:rPr lang="en-US" i="1" dirty="0">
                <a:solidFill>
                  <a:srgbClr val="0000FF"/>
                </a:solidFill>
              </a:rPr>
              <a:t>Forward gain</a:t>
            </a:r>
            <a:r>
              <a:rPr lang="en-US" dirty="0"/>
              <a:t>: Gain in the direction assigned as forward</a:t>
            </a:r>
          </a:p>
          <a:p>
            <a:pPr>
              <a:buClr>
                <a:schemeClr val="tx1"/>
              </a:buClr>
            </a:pPr>
            <a:r>
              <a:rPr lang="en-US" i="1" dirty="0">
                <a:solidFill>
                  <a:srgbClr val="0000FF"/>
                </a:solidFill>
              </a:rPr>
              <a:t>Azimuth pattern</a:t>
            </a:r>
            <a:r>
              <a:rPr lang="en-US" dirty="0"/>
              <a:t>: Radiation pattern showing gain in all horizontal directions around the antenna</a:t>
            </a:r>
          </a:p>
          <a:p>
            <a:pPr>
              <a:buClr>
                <a:schemeClr val="tx1"/>
              </a:buClr>
            </a:pPr>
            <a:r>
              <a:rPr lang="en-US" i="1" dirty="0">
                <a:solidFill>
                  <a:srgbClr val="0000FF"/>
                </a:solidFill>
              </a:rPr>
              <a:t>Elevation pattern</a:t>
            </a:r>
            <a:r>
              <a:rPr lang="en-US" dirty="0"/>
              <a:t>: Radiation pattern showing gain at all vertical angles from the antenna</a:t>
            </a:r>
          </a:p>
          <a:p>
            <a:pPr lvl="1">
              <a:buClr>
                <a:schemeClr val="tx1"/>
              </a:buClr>
            </a:pPr>
            <a:r>
              <a:rPr lang="en-US" dirty="0"/>
              <a:t>Often restricted to angles above horizontal</a:t>
            </a:r>
          </a:p>
          <a:p>
            <a:pPr>
              <a:buClr>
                <a:schemeClr val="tx1"/>
              </a:buClr>
            </a:pPr>
            <a:r>
              <a:rPr lang="en-US" i="1" dirty="0">
                <a:solidFill>
                  <a:srgbClr val="0000FF"/>
                </a:solidFill>
              </a:rPr>
              <a:t>Front-to-back ratio</a:t>
            </a:r>
            <a:r>
              <a:rPr lang="en-US" dirty="0"/>
              <a:t>: Ratio of forward gain to gain in the opposite direction</a:t>
            </a:r>
          </a:p>
          <a:p>
            <a:pPr>
              <a:buClr>
                <a:schemeClr val="tx1"/>
              </a:buClr>
            </a:pPr>
            <a:r>
              <a:rPr lang="en-US" i="1" dirty="0">
                <a:solidFill>
                  <a:srgbClr val="0000FF"/>
                </a:solidFill>
              </a:rPr>
              <a:t>Front-to-side ratio</a:t>
            </a:r>
            <a:r>
              <a:rPr lang="en-US" dirty="0"/>
              <a:t>: Ratio of forward gain to gain at right angles to the forward direction</a:t>
            </a:r>
          </a:p>
          <a:p>
            <a:pPr>
              <a:buClr>
                <a:schemeClr val="tx1"/>
              </a:buClr>
            </a:pPr>
            <a:endParaRPr lang="en-US" dirty="0"/>
          </a:p>
          <a:p>
            <a:endParaRPr lang="en-US" dirty="0"/>
          </a:p>
        </p:txBody>
      </p:sp>
    </p:spTree>
    <p:extLst>
      <p:ext uri="{BB962C8B-B14F-4D97-AF65-F5344CB8AC3E}">
        <p14:creationId xmlns:p14="http://schemas.microsoft.com/office/powerpoint/2010/main" val="4116480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EF70A-9B21-9719-05C8-AB2E0F585B38}"/>
              </a:ext>
            </a:extLst>
          </p:cNvPr>
          <p:cNvSpPr>
            <a:spLocks noGrp="1"/>
          </p:cNvSpPr>
          <p:nvPr>
            <p:ph type="title"/>
          </p:nvPr>
        </p:nvSpPr>
        <p:spPr/>
        <p:txBody>
          <a:bodyPr/>
          <a:lstStyle/>
          <a:p>
            <a:r>
              <a:rPr lang="en-US" dirty="0"/>
              <a:t>The Decibel (dB</a:t>
            </a:r>
            <a:r>
              <a:rPr lang="en-US" dirty="0">
                <a:solidFill>
                  <a:srgbClr val="DA3427"/>
                </a:solidFill>
              </a:rPr>
              <a:t>*</a:t>
            </a:r>
            <a:r>
              <a:rPr lang="en-US" dirty="0"/>
              <a:t>)</a:t>
            </a:r>
          </a:p>
        </p:txBody>
      </p:sp>
      <p:sp>
        <p:nvSpPr>
          <p:cNvPr id="3" name="Content Placeholder 2">
            <a:extLst>
              <a:ext uri="{FF2B5EF4-FFF2-40B4-BE49-F238E27FC236}">
                <a16:creationId xmlns:a16="http://schemas.microsoft.com/office/drawing/2014/main" id="{12BFC8F6-E79B-BE82-77BA-C4D6639E963F}"/>
              </a:ext>
            </a:extLst>
          </p:cNvPr>
          <p:cNvSpPr>
            <a:spLocks noGrp="1"/>
          </p:cNvSpPr>
          <p:nvPr>
            <p:ph idx="1"/>
          </p:nvPr>
        </p:nvSpPr>
        <p:spPr>
          <a:xfrm>
            <a:off x="838200" y="1825625"/>
            <a:ext cx="10515600" cy="3927475"/>
          </a:xfrm>
        </p:spPr>
        <p:txBody>
          <a:bodyPr>
            <a:normAutofit/>
          </a:bodyPr>
          <a:lstStyle/>
          <a:p>
            <a:r>
              <a:rPr lang="en-US" dirty="0"/>
              <a:t>A ratio expressed as a power of 10 to make large numbers easier to work with</a:t>
            </a:r>
          </a:p>
          <a:p>
            <a:r>
              <a:rPr lang="en-US" dirty="0"/>
              <a:t>Decibel measures the ratio of two quantities as a power of 10</a:t>
            </a:r>
          </a:p>
          <a:p>
            <a:pPr lvl="1"/>
            <a:r>
              <a:rPr lang="en-US" dirty="0"/>
              <a:t>dB = 10 log (power ratio)</a:t>
            </a:r>
          </a:p>
          <a:p>
            <a:pPr lvl="1"/>
            <a:r>
              <a:rPr lang="en-US" dirty="0"/>
              <a:t>dB = 20 log (voltage ratio)</a:t>
            </a:r>
          </a:p>
          <a:p>
            <a:r>
              <a:rPr lang="en-US" dirty="0"/>
              <a:t>Positive values in dB indicate ratios &gt; 1 and negative values of dB are for ratios &lt; 1</a:t>
            </a:r>
          </a:p>
          <a:p>
            <a:r>
              <a:rPr lang="en-US" dirty="0"/>
              <a:t>Antenna gain is discussed in terms of dB</a:t>
            </a:r>
          </a:p>
          <a:p>
            <a:endParaRPr lang="en-US" dirty="0"/>
          </a:p>
        </p:txBody>
      </p:sp>
      <p:sp>
        <p:nvSpPr>
          <p:cNvPr id="4" name="TextBox 3">
            <a:extLst>
              <a:ext uri="{FF2B5EF4-FFF2-40B4-BE49-F238E27FC236}">
                <a16:creationId xmlns:a16="http://schemas.microsoft.com/office/drawing/2014/main" id="{1935980F-FBC5-C151-35D2-F12980887ECA}"/>
              </a:ext>
            </a:extLst>
          </p:cNvPr>
          <p:cNvSpPr txBox="1"/>
          <p:nvPr/>
        </p:nvSpPr>
        <p:spPr>
          <a:xfrm>
            <a:off x="4076700" y="6031210"/>
            <a:ext cx="5314950" cy="461665"/>
          </a:xfrm>
          <a:prstGeom prst="rect">
            <a:avLst/>
          </a:prstGeom>
          <a:noFill/>
        </p:spPr>
        <p:txBody>
          <a:bodyPr wrap="square" rtlCol="0">
            <a:spAutoFit/>
          </a:bodyPr>
          <a:lstStyle/>
          <a:p>
            <a:r>
              <a:rPr lang="en-US" sz="2400" i="1" dirty="0">
                <a:solidFill>
                  <a:srgbClr val="DA3427"/>
                </a:solidFill>
              </a:rPr>
              <a:t>*</a:t>
            </a:r>
            <a:r>
              <a:rPr lang="en-US" sz="2400" i="1" dirty="0"/>
              <a:t> Pronounced “dee-bee”</a:t>
            </a:r>
          </a:p>
        </p:txBody>
      </p:sp>
    </p:spTree>
    <p:extLst>
      <p:ext uri="{BB962C8B-B14F-4D97-AF65-F5344CB8AC3E}">
        <p14:creationId xmlns:p14="http://schemas.microsoft.com/office/powerpoint/2010/main" val="29769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EC3E-970C-E261-C488-E2FDB74F4EF2}"/>
              </a:ext>
            </a:extLst>
          </p:cNvPr>
          <p:cNvSpPr>
            <a:spLocks noGrp="1"/>
          </p:cNvSpPr>
          <p:nvPr>
            <p:ph type="title"/>
          </p:nvPr>
        </p:nvSpPr>
        <p:spPr/>
        <p:txBody>
          <a:bodyPr/>
          <a:lstStyle/>
          <a:p>
            <a:r>
              <a:rPr lang="en-US" dirty="0"/>
              <a:t>Ground Wave</a:t>
            </a:r>
          </a:p>
        </p:txBody>
      </p:sp>
      <p:sp>
        <p:nvSpPr>
          <p:cNvPr id="3" name="Content Placeholder 2">
            <a:extLst>
              <a:ext uri="{FF2B5EF4-FFF2-40B4-BE49-F238E27FC236}">
                <a16:creationId xmlns:a16="http://schemas.microsoft.com/office/drawing/2014/main" id="{43048BEB-CDDE-8E58-D83A-DDED904B86FB}"/>
              </a:ext>
            </a:extLst>
          </p:cNvPr>
          <p:cNvSpPr>
            <a:spLocks noGrp="1"/>
          </p:cNvSpPr>
          <p:nvPr>
            <p:ph idx="1"/>
          </p:nvPr>
        </p:nvSpPr>
        <p:spPr/>
        <p:txBody>
          <a:bodyPr/>
          <a:lstStyle/>
          <a:p>
            <a:r>
              <a:rPr lang="en-US" dirty="0"/>
              <a:t>At lower HF frequencies radio waves can follow the Earth’s surface</a:t>
            </a:r>
          </a:p>
          <a:p>
            <a:r>
              <a:rPr lang="en-US" dirty="0"/>
              <a:t>These waves will travel beyond the range of line-of-sight</a:t>
            </a:r>
          </a:p>
          <a:p>
            <a:r>
              <a:rPr lang="en-US" dirty="0"/>
              <a:t>Range of a few hundred miles</a:t>
            </a:r>
          </a:p>
          <a:p>
            <a:endParaRPr lang="en-US" dirty="0"/>
          </a:p>
        </p:txBody>
      </p:sp>
    </p:spTree>
    <p:extLst>
      <p:ext uri="{BB962C8B-B14F-4D97-AF65-F5344CB8AC3E}">
        <p14:creationId xmlns:p14="http://schemas.microsoft.com/office/powerpoint/2010/main" val="4578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3018883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antenna gain?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additional power that is added to the transmitter power</a:t>
            </a:r>
          </a:p>
          <a:p>
            <a:pPr marL="514350" indent="-514350">
              <a:buFont typeface="+mj-lt"/>
              <a:buAutoNum type="alphaUcPeriod"/>
            </a:pPr>
            <a:r>
              <a:rPr lang="en-US" dirty="0"/>
              <a:t>The additional power that is required in the antenna when transmitting on a higher frequency</a:t>
            </a:r>
          </a:p>
          <a:p>
            <a:pPr marL="514350" indent="-514350">
              <a:buFont typeface="+mj-lt"/>
              <a:buAutoNum type="alphaUcPeriod"/>
            </a:pPr>
            <a:r>
              <a:rPr lang="en-US" dirty="0"/>
              <a:t>The increase in signal strength in a specified direction compared to a reference antenna</a:t>
            </a:r>
          </a:p>
          <a:p>
            <a:pPr marL="514350" indent="-514350">
              <a:buFont typeface="+mj-lt"/>
              <a:buAutoNum type="alphaUcPeriod"/>
            </a:pPr>
            <a:r>
              <a:rPr lang="en-US" dirty="0"/>
              <a:t>The increase in impedance on receive or transmit compared to a reference antenna</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T9A11 C 4-7</a:t>
            </a:r>
          </a:p>
        </p:txBody>
      </p:sp>
    </p:spTree>
    <p:extLst>
      <p:ext uri="{BB962C8B-B14F-4D97-AF65-F5344CB8AC3E}">
        <p14:creationId xmlns:p14="http://schemas.microsoft.com/office/powerpoint/2010/main" val="9620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decibel value most closely represents a power increase from 5 watts to 10 watts?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2 dB</a:t>
            </a:r>
          </a:p>
          <a:p>
            <a:pPr marL="514350" indent="-514350">
              <a:buFont typeface="+mj-lt"/>
              <a:buAutoNum type="alphaUcPeriod"/>
            </a:pPr>
            <a:r>
              <a:rPr lang="en-US" dirty="0"/>
              <a:t>3 dB</a:t>
            </a:r>
          </a:p>
          <a:p>
            <a:pPr marL="514350" indent="-514350">
              <a:buFont typeface="+mj-lt"/>
              <a:buAutoNum type="alphaUcPeriod"/>
            </a:pPr>
            <a:r>
              <a:rPr lang="en-US" dirty="0"/>
              <a:t>5 dB</a:t>
            </a:r>
          </a:p>
          <a:p>
            <a:pPr marL="514350" indent="-514350">
              <a:buFont typeface="+mj-lt"/>
              <a:buAutoNum type="alphaUcPeriod"/>
            </a:pPr>
            <a:r>
              <a:rPr lang="en-US" dirty="0"/>
              <a:t>10 dB</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T5B09 B 4-8</a:t>
            </a:r>
          </a:p>
        </p:txBody>
      </p:sp>
    </p:spTree>
    <p:extLst>
      <p:ext uri="{BB962C8B-B14F-4D97-AF65-F5344CB8AC3E}">
        <p14:creationId xmlns:p14="http://schemas.microsoft.com/office/powerpoint/2010/main" val="170889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decibel value most closely represents a power decrease from 12 watts to 3 watts?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–1 dB</a:t>
            </a:r>
          </a:p>
          <a:p>
            <a:pPr marL="514350" indent="-514350">
              <a:buFont typeface="+mj-lt"/>
              <a:buAutoNum type="alphaUcPeriod"/>
            </a:pPr>
            <a:r>
              <a:rPr lang="en-US" dirty="0"/>
              <a:t>–3 dB</a:t>
            </a:r>
          </a:p>
          <a:p>
            <a:pPr marL="514350" indent="-514350">
              <a:buFont typeface="+mj-lt"/>
              <a:buAutoNum type="alphaUcPeriod"/>
            </a:pPr>
            <a:r>
              <a:rPr lang="en-US" dirty="0"/>
              <a:t>–6 dB</a:t>
            </a:r>
          </a:p>
          <a:p>
            <a:pPr marL="514350" indent="-514350">
              <a:buFont typeface="+mj-lt"/>
              <a:buAutoNum type="alphaUcPeriod"/>
            </a:pPr>
            <a:r>
              <a:rPr lang="en-US" dirty="0"/>
              <a:t>–9 dB</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T5B10 C 4-8</a:t>
            </a:r>
          </a:p>
        </p:txBody>
      </p:sp>
    </p:spTree>
    <p:extLst>
      <p:ext uri="{BB962C8B-B14F-4D97-AF65-F5344CB8AC3E}">
        <p14:creationId xmlns:p14="http://schemas.microsoft.com/office/powerpoint/2010/main" val="35821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decibel value represents a power increase from 20 watts to 200 watts?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10 dB</a:t>
            </a:r>
          </a:p>
          <a:p>
            <a:pPr marL="514350" indent="-514350">
              <a:buFont typeface="+mj-lt"/>
              <a:buAutoNum type="alphaUcPeriod"/>
            </a:pPr>
            <a:r>
              <a:rPr lang="en-US" dirty="0"/>
              <a:t>12 dB</a:t>
            </a:r>
          </a:p>
          <a:p>
            <a:pPr marL="514350" indent="-514350">
              <a:buFont typeface="+mj-lt"/>
              <a:buAutoNum type="alphaUcPeriod"/>
            </a:pPr>
            <a:r>
              <a:rPr lang="en-US" dirty="0"/>
              <a:t>18 dB</a:t>
            </a:r>
          </a:p>
          <a:p>
            <a:pPr marL="514350" indent="-514350">
              <a:buFont typeface="+mj-lt"/>
              <a:buAutoNum type="alphaUcPeriod"/>
            </a:pPr>
            <a:r>
              <a:rPr lang="en-US" dirty="0"/>
              <a:t>28 dB</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T5B11 A 4-8</a:t>
            </a:r>
          </a:p>
        </p:txBody>
      </p:sp>
    </p:spTree>
    <p:extLst>
      <p:ext uri="{BB962C8B-B14F-4D97-AF65-F5344CB8AC3E}">
        <p14:creationId xmlns:p14="http://schemas.microsoft.com/office/powerpoint/2010/main" val="41553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329E-6554-8F72-6293-5272054F1939}"/>
              </a:ext>
            </a:extLst>
          </p:cNvPr>
          <p:cNvSpPr>
            <a:spLocks noGrp="1"/>
          </p:cNvSpPr>
          <p:nvPr>
            <p:ph type="title"/>
          </p:nvPr>
        </p:nvSpPr>
        <p:spPr/>
        <p:txBody>
          <a:bodyPr/>
          <a:lstStyle/>
          <a:p>
            <a:r>
              <a:rPr lang="en-US" dirty="0"/>
              <a:t>Feed Lines &amp; SWR</a:t>
            </a:r>
          </a:p>
        </p:txBody>
      </p:sp>
      <p:sp>
        <p:nvSpPr>
          <p:cNvPr id="3" name="Content Placeholder 2">
            <a:extLst>
              <a:ext uri="{FF2B5EF4-FFF2-40B4-BE49-F238E27FC236}">
                <a16:creationId xmlns:a16="http://schemas.microsoft.com/office/drawing/2014/main" id="{66C07C32-680C-D62F-E673-30E17A021A47}"/>
              </a:ext>
            </a:extLst>
          </p:cNvPr>
          <p:cNvSpPr>
            <a:spLocks noGrp="1"/>
          </p:cNvSpPr>
          <p:nvPr>
            <p:ph idx="1"/>
          </p:nvPr>
        </p:nvSpPr>
        <p:spPr>
          <a:xfrm>
            <a:off x="838200" y="1690688"/>
            <a:ext cx="10515600" cy="4802187"/>
          </a:xfrm>
        </p:spPr>
        <p:txBody>
          <a:bodyPr>
            <a:normAutofit/>
          </a:bodyPr>
          <a:lstStyle/>
          <a:p>
            <a:r>
              <a:rPr lang="en-US" dirty="0"/>
              <a:t>The purpose of the feed line is to get RF power from your station to the antenna</a:t>
            </a:r>
          </a:p>
          <a:p>
            <a:r>
              <a:rPr lang="en-US" dirty="0"/>
              <a:t>Basic feed line types</a:t>
            </a:r>
          </a:p>
          <a:p>
            <a:pPr lvl="1">
              <a:buClr>
                <a:schemeClr val="tx1"/>
              </a:buClr>
            </a:pPr>
            <a:r>
              <a:rPr lang="en-US" i="1" dirty="0">
                <a:solidFill>
                  <a:srgbClr val="0000FF"/>
                </a:solidFill>
              </a:rPr>
              <a:t>Coaxial cable</a:t>
            </a:r>
            <a:r>
              <a:rPr lang="en-US" dirty="0"/>
              <a:t> (coax)</a:t>
            </a:r>
          </a:p>
          <a:p>
            <a:pPr lvl="1">
              <a:buClr>
                <a:schemeClr val="tx1"/>
              </a:buClr>
            </a:pPr>
            <a:r>
              <a:rPr lang="en-US" i="1" dirty="0">
                <a:solidFill>
                  <a:srgbClr val="0000FF"/>
                </a:solidFill>
              </a:rPr>
              <a:t>Open-wire line</a:t>
            </a:r>
            <a:r>
              <a:rPr lang="en-US" dirty="0"/>
              <a:t> (OWL) also called </a:t>
            </a:r>
            <a:r>
              <a:rPr lang="en-US" i="1" dirty="0">
                <a:solidFill>
                  <a:srgbClr val="0000FF"/>
                </a:solidFill>
              </a:rPr>
              <a:t>ladder line</a:t>
            </a:r>
            <a:r>
              <a:rPr lang="en-US" dirty="0"/>
              <a:t> or window line</a:t>
            </a:r>
          </a:p>
          <a:p>
            <a:r>
              <a:rPr lang="en-US" dirty="0"/>
              <a:t>Power lost as heat in the feed line is called loss and it increases with frequency</a:t>
            </a:r>
          </a:p>
          <a:p>
            <a:r>
              <a:rPr lang="en-US" dirty="0"/>
              <a:t>Feed lines used at radio frequencies use special materials and construction methods to minimize power being dissipated as heat by </a:t>
            </a:r>
            <a:r>
              <a:rPr lang="en-US" i="1" dirty="0">
                <a:solidFill>
                  <a:srgbClr val="DA3427"/>
                </a:solidFill>
              </a:rPr>
              <a:t>feed line loss </a:t>
            </a:r>
            <a:r>
              <a:rPr lang="en-US" dirty="0"/>
              <a:t>and to avoid signals leaking in or out</a:t>
            </a:r>
          </a:p>
          <a:p>
            <a:endParaRPr lang="en-US" dirty="0"/>
          </a:p>
        </p:txBody>
      </p:sp>
    </p:spTree>
    <p:extLst>
      <p:ext uri="{BB962C8B-B14F-4D97-AF65-F5344CB8AC3E}">
        <p14:creationId xmlns:p14="http://schemas.microsoft.com/office/powerpoint/2010/main" val="19173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CD0E-1DFB-233B-DDD7-A1A6AD92027F}"/>
              </a:ext>
            </a:extLst>
          </p:cNvPr>
          <p:cNvSpPr>
            <a:spLocks noGrp="1"/>
          </p:cNvSpPr>
          <p:nvPr>
            <p:ph type="title"/>
          </p:nvPr>
        </p:nvSpPr>
        <p:spPr/>
        <p:txBody>
          <a:bodyPr/>
          <a:lstStyle/>
          <a:p>
            <a:r>
              <a:rPr lang="en-US" dirty="0"/>
              <a:t>Feed Line Vocabulary</a:t>
            </a:r>
          </a:p>
        </p:txBody>
      </p:sp>
      <p:sp>
        <p:nvSpPr>
          <p:cNvPr id="3" name="Content Placeholder 2">
            <a:extLst>
              <a:ext uri="{FF2B5EF4-FFF2-40B4-BE49-F238E27FC236}">
                <a16:creationId xmlns:a16="http://schemas.microsoft.com/office/drawing/2014/main" id="{79E1D353-F057-FC24-CAB1-B3B0AFC4C46E}"/>
              </a:ext>
            </a:extLst>
          </p:cNvPr>
          <p:cNvSpPr>
            <a:spLocks noGrp="1"/>
          </p:cNvSpPr>
          <p:nvPr>
            <p:ph idx="1"/>
          </p:nvPr>
        </p:nvSpPr>
        <p:spPr/>
        <p:txBody>
          <a:bodyPr/>
          <a:lstStyle/>
          <a:p>
            <a:pPr>
              <a:buClr>
                <a:schemeClr val="tx1"/>
              </a:buClr>
            </a:pPr>
            <a:r>
              <a:rPr lang="en-US" i="1" dirty="0">
                <a:solidFill>
                  <a:srgbClr val="0000FF"/>
                </a:solidFill>
              </a:rPr>
              <a:t>Center conductor</a:t>
            </a:r>
            <a:r>
              <a:rPr lang="en-US" dirty="0"/>
              <a:t>: Central wire</a:t>
            </a:r>
          </a:p>
          <a:p>
            <a:pPr>
              <a:buClr>
                <a:schemeClr val="tx1"/>
              </a:buClr>
            </a:pPr>
            <a:r>
              <a:rPr lang="en-US" i="1" dirty="0">
                <a:solidFill>
                  <a:srgbClr val="0000FF"/>
                </a:solidFill>
              </a:rPr>
              <a:t>Dielectric</a:t>
            </a:r>
            <a:r>
              <a:rPr lang="en-US" dirty="0"/>
              <a:t>: Insulation surrounding center conductor</a:t>
            </a:r>
          </a:p>
          <a:p>
            <a:pPr>
              <a:buClr>
                <a:schemeClr val="tx1"/>
              </a:buClr>
            </a:pPr>
            <a:r>
              <a:rPr lang="en-US" i="1" dirty="0">
                <a:solidFill>
                  <a:srgbClr val="0000FF"/>
                </a:solidFill>
              </a:rPr>
              <a:t>Shield</a:t>
            </a:r>
            <a:r>
              <a:rPr lang="en-US" dirty="0"/>
              <a:t>: Braid or foil surrounding dielectric</a:t>
            </a:r>
          </a:p>
          <a:p>
            <a:pPr>
              <a:buClr>
                <a:schemeClr val="tx1"/>
              </a:buClr>
            </a:pPr>
            <a:r>
              <a:rPr lang="en-US" i="1" dirty="0">
                <a:solidFill>
                  <a:srgbClr val="0000FF"/>
                </a:solidFill>
              </a:rPr>
              <a:t>Jacket</a:t>
            </a:r>
            <a:r>
              <a:rPr lang="en-US" dirty="0"/>
              <a:t>: Protective outer plastic coating</a:t>
            </a:r>
          </a:p>
          <a:p>
            <a:pPr>
              <a:buClr>
                <a:schemeClr val="tx1"/>
              </a:buClr>
            </a:pPr>
            <a:r>
              <a:rPr lang="en-US" i="1" dirty="0">
                <a:solidFill>
                  <a:srgbClr val="0000FF"/>
                </a:solidFill>
              </a:rPr>
              <a:t>Forward (reflected) power</a:t>
            </a:r>
            <a:r>
              <a:rPr lang="en-US" dirty="0"/>
              <a:t>: RF power traveling toward (away from) a load such as an antenna</a:t>
            </a:r>
          </a:p>
          <a:p>
            <a:endParaRPr lang="en-US" dirty="0"/>
          </a:p>
        </p:txBody>
      </p:sp>
    </p:spTree>
    <p:extLst>
      <p:ext uri="{BB962C8B-B14F-4D97-AF65-F5344CB8AC3E}">
        <p14:creationId xmlns:p14="http://schemas.microsoft.com/office/powerpoint/2010/main" val="2940001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8466-FE40-DA79-4B13-E211A77EB6C7}"/>
              </a:ext>
            </a:extLst>
          </p:cNvPr>
          <p:cNvSpPr>
            <a:spLocks noGrp="1"/>
          </p:cNvSpPr>
          <p:nvPr>
            <p:ph type="title"/>
          </p:nvPr>
        </p:nvSpPr>
        <p:spPr>
          <a:xfrm>
            <a:off x="0" y="1"/>
            <a:ext cx="10515600" cy="952500"/>
          </a:xfrm>
        </p:spPr>
        <p:txBody>
          <a:bodyPr/>
          <a:lstStyle/>
          <a:p>
            <a:r>
              <a:rPr lang="en-US" altLang="en-US" sz="4400" dirty="0"/>
              <a:t>Coaxial Cable</a:t>
            </a:r>
            <a:endParaRPr lang="en-US" dirty="0"/>
          </a:p>
        </p:txBody>
      </p:sp>
      <p:pic>
        <p:nvPicPr>
          <p:cNvPr id="5" name="Picture 4">
            <a:extLst>
              <a:ext uri="{FF2B5EF4-FFF2-40B4-BE49-F238E27FC236}">
                <a16:creationId xmlns:a16="http://schemas.microsoft.com/office/drawing/2014/main" id="{28F2C941-4AED-95AB-32B9-8FE98C98E8D3}"/>
              </a:ext>
            </a:extLst>
          </p:cNvPr>
          <p:cNvPicPr>
            <a:picLocks noChangeAspect="1"/>
          </p:cNvPicPr>
          <p:nvPr/>
        </p:nvPicPr>
        <p:blipFill>
          <a:blip r:embed="rId2"/>
          <a:stretch>
            <a:fillRect/>
          </a:stretch>
        </p:blipFill>
        <p:spPr>
          <a:xfrm>
            <a:off x="141454" y="952501"/>
            <a:ext cx="5606172" cy="2824162"/>
          </a:xfrm>
          <a:prstGeom prst="rect">
            <a:avLst/>
          </a:prstGeom>
          <a:ln>
            <a:solidFill>
              <a:schemeClr val="tx1"/>
            </a:solidFill>
          </a:ln>
        </p:spPr>
      </p:pic>
      <p:pic>
        <p:nvPicPr>
          <p:cNvPr id="7" name="Picture 6">
            <a:extLst>
              <a:ext uri="{FF2B5EF4-FFF2-40B4-BE49-F238E27FC236}">
                <a16:creationId xmlns:a16="http://schemas.microsoft.com/office/drawing/2014/main" id="{346BEF8F-7EBF-F8C3-7B36-38FE08ECA350}"/>
              </a:ext>
            </a:extLst>
          </p:cNvPr>
          <p:cNvPicPr>
            <a:picLocks noChangeAspect="1"/>
          </p:cNvPicPr>
          <p:nvPr/>
        </p:nvPicPr>
        <p:blipFill>
          <a:blip r:embed="rId3"/>
          <a:stretch>
            <a:fillRect/>
          </a:stretch>
        </p:blipFill>
        <p:spPr>
          <a:xfrm>
            <a:off x="6096000" y="952501"/>
            <a:ext cx="5980316" cy="2824039"/>
          </a:xfrm>
          <a:prstGeom prst="rect">
            <a:avLst/>
          </a:prstGeom>
          <a:ln>
            <a:solidFill>
              <a:schemeClr val="tx1"/>
            </a:solidFill>
          </a:ln>
        </p:spPr>
      </p:pic>
      <p:pic>
        <p:nvPicPr>
          <p:cNvPr id="9" name="Picture 8">
            <a:extLst>
              <a:ext uri="{FF2B5EF4-FFF2-40B4-BE49-F238E27FC236}">
                <a16:creationId xmlns:a16="http://schemas.microsoft.com/office/drawing/2014/main" id="{8E729B23-2F63-FE9B-93FA-9EBD5554DBE8}"/>
              </a:ext>
            </a:extLst>
          </p:cNvPr>
          <p:cNvPicPr>
            <a:picLocks noChangeAspect="1"/>
          </p:cNvPicPr>
          <p:nvPr/>
        </p:nvPicPr>
        <p:blipFill>
          <a:blip r:embed="rId4"/>
          <a:stretch>
            <a:fillRect/>
          </a:stretch>
        </p:blipFill>
        <p:spPr>
          <a:xfrm>
            <a:off x="351004" y="3866680"/>
            <a:ext cx="5214226" cy="2991319"/>
          </a:xfrm>
          <a:prstGeom prst="rect">
            <a:avLst/>
          </a:prstGeom>
          <a:ln>
            <a:solidFill>
              <a:schemeClr val="tx1"/>
            </a:solidFill>
          </a:ln>
        </p:spPr>
      </p:pic>
      <p:pic>
        <p:nvPicPr>
          <p:cNvPr id="11" name="Picture 10">
            <a:extLst>
              <a:ext uri="{FF2B5EF4-FFF2-40B4-BE49-F238E27FC236}">
                <a16:creationId xmlns:a16="http://schemas.microsoft.com/office/drawing/2014/main" id="{1E88DED3-4E9C-4CC9-120D-5C1521B51CF6}"/>
              </a:ext>
            </a:extLst>
          </p:cNvPr>
          <p:cNvPicPr>
            <a:picLocks noChangeAspect="1"/>
          </p:cNvPicPr>
          <p:nvPr/>
        </p:nvPicPr>
        <p:blipFill>
          <a:blip r:embed="rId5"/>
          <a:stretch>
            <a:fillRect/>
          </a:stretch>
        </p:blipFill>
        <p:spPr>
          <a:xfrm>
            <a:off x="6096000" y="3886188"/>
            <a:ext cx="5744996" cy="2872498"/>
          </a:xfrm>
          <a:prstGeom prst="rect">
            <a:avLst/>
          </a:prstGeom>
          <a:ln>
            <a:solidFill>
              <a:schemeClr val="tx1"/>
            </a:solidFill>
          </a:ln>
        </p:spPr>
      </p:pic>
    </p:spTree>
    <p:extLst>
      <p:ext uri="{BB962C8B-B14F-4D97-AF65-F5344CB8AC3E}">
        <p14:creationId xmlns:p14="http://schemas.microsoft.com/office/powerpoint/2010/main" val="767342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564D-5DC9-1888-4F1F-B58ED609D0F3}"/>
              </a:ext>
            </a:extLst>
          </p:cNvPr>
          <p:cNvSpPr>
            <a:spLocks noGrp="1"/>
          </p:cNvSpPr>
          <p:nvPr>
            <p:ph type="title"/>
          </p:nvPr>
        </p:nvSpPr>
        <p:spPr/>
        <p:txBody>
          <a:bodyPr/>
          <a:lstStyle/>
          <a:p>
            <a:r>
              <a:rPr lang="en-US" altLang="en-US" sz="4400" dirty="0"/>
              <a:t>Coaxial Cable (cont.)</a:t>
            </a:r>
            <a:endParaRPr lang="en-US" dirty="0"/>
          </a:p>
        </p:txBody>
      </p:sp>
      <p:sp>
        <p:nvSpPr>
          <p:cNvPr id="3" name="Content Placeholder 2">
            <a:extLst>
              <a:ext uri="{FF2B5EF4-FFF2-40B4-BE49-F238E27FC236}">
                <a16:creationId xmlns:a16="http://schemas.microsoft.com/office/drawing/2014/main" id="{4348D7A2-ED79-771A-11D1-7D72A4E41D4D}"/>
              </a:ext>
            </a:extLst>
          </p:cNvPr>
          <p:cNvSpPr>
            <a:spLocks noGrp="1"/>
          </p:cNvSpPr>
          <p:nvPr>
            <p:ph idx="1"/>
          </p:nvPr>
        </p:nvSpPr>
        <p:spPr>
          <a:xfrm>
            <a:off x="838200" y="1825625"/>
            <a:ext cx="10515600" cy="4667250"/>
          </a:xfrm>
        </p:spPr>
        <p:txBody>
          <a:bodyPr>
            <a:normAutofit/>
          </a:bodyPr>
          <a:lstStyle/>
          <a:p>
            <a:r>
              <a:rPr lang="en-US" dirty="0"/>
              <a:t>Most common feed line</a:t>
            </a:r>
          </a:p>
          <a:p>
            <a:r>
              <a:rPr lang="en-US" dirty="0"/>
              <a:t>Easy to use</a:t>
            </a:r>
          </a:p>
          <a:p>
            <a:r>
              <a:rPr lang="en-US" dirty="0"/>
              <a:t>Carries the radio signal on the surface of the center conductor and the inside surface of the shield</a:t>
            </a:r>
          </a:p>
          <a:p>
            <a:pPr lvl="1"/>
            <a:r>
              <a:rPr lang="en-US" dirty="0"/>
              <a:t>Not affected by nearby materials</a:t>
            </a:r>
          </a:p>
          <a:p>
            <a:r>
              <a:rPr lang="en-US" dirty="0"/>
              <a:t>Has higher loss than open-wire line at most frequencies</a:t>
            </a:r>
          </a:p>
          <a:p>
            <a:r>
              <a:rPr lang="en-US" dirty="0"/>
              <a:t>Air-insulated </a:t>
            </a:r>
            <a:r>
              <a:rPr lang="en-US" i="1" dirty="0">
                <a:solidFill>
                  <a:srgbClr val="0000FF"/>
                </a:solidFill>
              </a:rPr>
              <a:t>hard line </a:t>
            </a:r>
            <a:r>
              <a:rPr lang="en-US" dirty="0"/>
              <a:t>has lowest loss (but, limits the amount of bending)</a:t>
            </a:r>
          </a:p>
          <a:p>
            <a:endParaRPr lang="en-US" dirty="0"/>
          </a:p>
        </p:txBody>
      </p:sp>
    </p:spTree>
    <p:extLst>
      <p:ext uri="{BB962C8B-B14F-4D97-AF65-F5344CB8AC3E}">
        <p14:creationId xmlns:p14="http://schemas.microsoft.com/office/powerpoint/2010/main" val="16386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61E9-F08D-A177-CE65-95CC428C83C7}"/>
              </a:ext>
            </a:extLst>
          </p:cNvPr>
          <p:cNvSpPr>
            <a:spLocks noGrp="1"/>
          </p:cNvSpPr>
          <p:nvPr>
            <p:ph type="title"/>
          </p:nvPr>
        </p:nvSpPr>
        <p:spPr>
          <a:xfrm>
            <a:off x="0" y="18255"/>
            <a:ext cx="10515600" cy="1325563"/>
          </a:xfrm>
        </p:spPr>
        <p:txBody>
          <a:bodyPr/>
          <a:lstStyle/>
          <a:p>
            <a:r>
              <a:rPr lang="en-US" dirty="0"/>
              <a:t>Open-Wire Line</a:t>
            </a:r>
          </a:p>
        </p:txBody>
      </p:sp>
      <p:sp>
        <p:nvSpPr>
          <p:cNvPr id="3" name="Content Placeholder 2">
            <a:extLst>
              <a:ext uri="{FF2B5EF4-FFF2-40B4-BE49-F238E27FC236}">
                <a16:creationId xmlns:a16="http://schemas.microsoft.com/office/drawing/2014/main" id="{2F31A5B2-5C38-A48D-F3D2-3A5DF6E94CAD}"/>
              </a:ext>
            </a:extLst>
          </p:cNvPr>
          <p:cNvSpPr>
            <a:spLocks noGrp="1"/>
          </p:cNvSpPr>
          <p:nvPr>
            <p:ph idx="1"/>
          </p:nvPr>
        </p:nvSpPr>
        <p:spPr>
          <a:xfrm>
            <a:off x="285749" y="1504950"/>
            <a:ext cx="5681060" cy="5162550"/>
          </a:xfrm>
        </p:spPr>
        <p:txBody>
          <a:bodyPr>
            <a:normAutofit lnSpcReduction="10000"/>
          </a:bodyPr>
          <a:lstStyle/>
          <a:p>
            <a:r>
              <a:rPr lang="en-US" dirty="0"/>
              <a:t>Lighter and less expensive than coax</a:t>
            </a:r>
          </a:p>
          <a:p>
            <a:r>
              <a:rPr lang="en-US" dirty="0"/>
              <a:t>Lower loss than coax at most frequencies</a:t>
            </a:r>
          </a:p>
          <a:p>
            <a:r>
              <a:rPr lang="en-US" dirty="0"/>
              <a:t>More difficult to use since it is affected by nearby materials</a:t>
            </a:r>
          </a:p>
          <a:p>
            <a:r>
              <a:rPr lang="en-US" dirty="0"/>
              <a:t>Requires impedance matching equipment to use with most transceivers</a:t>
            </a:r>
          </a:p>
          <a:p>
            <a:r>
              <a:rPr lang="en-US" dirty="0"/>
              <a:t>Open-wire feed lines cannot be buried or installed in metal conduits and must be kept clear of nearby conducting surfaces</a:t>
            </a:r>
          </a:p>
          <a:p>
            <a:endParaRPr lang="en-US" dirty="0"/>
          </a:p>
        </p:txBody>
      </p:sp>
      <p:pic>
        <p:nvPicPr>
          <p:cNvPr id="5" name="Picture 4">
            <a:extLst>
              <a:ext uri="{FF2B5EF4-FFF2-40B4-BE49-F238E27FC236}">
                <a16:creationId xmlns:a16="http://schemas.microsoft.com/office/drawing/2014/main" id="{3C3A59EF-1F0B-A641-4179-4059F0ACB233}"/>
              </a:ext>
            </a:extLst>
          </p:cNvPr>
          <p:cNvPicPr>
            <a:picLocks noChangeAspect="1"/>
          </p:cNvPicPr>
          <p:nvPr/>
        </p:nvPicPr>
        <p:blipFill>
          <a:blip r:embed="rId2"/>
          <a:stretch>
            <a:fillRect/>
          </a:stretch>
        </p:blipFill>
        <p:spPr>
          <a:xfrm>
            <a:off x="6274677" y="1331912"/>
            <a:ext cx="5845283" cy="2230438"/>
          </a:xfrm>
          <a:prstGeom prst="rect">
            <a:avLst/>
          </a:prstGeom>
          <a:ln>
            <a:solidFill>
              <a:schemeClr val="tx1"/>
            </a:solidFill>
          </a:ln>
        </p:spPr>
      </p:pic>
      <p:pic>
        <p:nvPicPr>
          <p:cNvPr id="7" name="Picture 6">
            <a:extLst>
              <a:ext uri="{FF2B5EF4-FFF2-40B4-BE49-F238E27FC236}">
                <a16:creationId xmlns:a16="http://schemas.microsoft.com/office/drawing/2014/main" id="{866F033A-C649-2488-1293-83F282E4AE15}"/>
              </a:ext>
            </a:extLst>
          </p:cNvPr>
          <p:cNvPicPr>
            <a:picLocks noChangeAspect="1"/>
          </p:cNvPicPr>
          <p:nvPr/>
        </p:nvPicPr>
        <p:blipFill>
          <a:blip r:embed="rId3"/>
          <a:stretch>
            <a:fillRect/>
          </a:stretch>
        </p:blipFill>
        <p:spPr>
          <a:xfrm>
            <a:off x="6265340" y="3840956"/>
            <a:ext cx="5850731" cy="1950244"/>
          </a:xfrm>
          <a:prstGeom prst="rect">
            <a:avLst/>
          </a:prstGeom>
          <a:ln>
            <a:solidFill>
              <a:schemeClr val="tx1"/>
            </a:solidFill>
          </a:ln>
        </p:spPr>
      </p:pic>
    </p:spTree>
    <p:extLst>
      <p:ext uri="{BB962C8B-B14F-4D97-AF65-F5344CB8AC3E}">
        <p14:creationId xmlns:p14="http://schemas.microsoft.com/office/powerpoint/2010/main" val="285442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2C72-8F22-9D92-F0BE-409E296938ED}"/>
              </a:ext>
            </a:extLst>
          </p:cNvPr>
          <p:cNvSpPr>
            <a:spLocks noGrp="1"/>
          </p:cNvSpPr>
          <p:nvPr>
            <p:ph type="title"/>
          </p:nvPr>
        </p:nvSpPr>
        <p:spPr/>
        <p:txBody>
          <a:bodyPr/>
          <a:lstStyle/>
          <a:p>
            <a:r>
              <a:rPr lang="en-US" dirty="0"/>
              <a:t>Reflect, Refract, Diffract</a:t>
            </a:r>
          </a:p>
        </p:txBody>
      </p:sp>
      <p:sp>
        <p:nvSpPr>
          <p:cNvPr id="3" name="Content Placeholder 2">
            <a:extLst>
              <a:ext uri="{FF2B5EF4-FFF2-40B4-BE49-F238E27FC236}">
                <a16:creationId xmlns:a16="http://schemas.microsoft.com/office/drawing/2014/main" id="{A5F3E804-5054-E89C-68DF-1B3F1CB238F9}"/>
              </a:ext>
            </a:extLst>
          </p:cNvPr>
          <p:cNvSpPr>
            <a:spLocks noGrp="1"/>
          </p:cNvSpPr>
          <p:nvPr>
            <p:ph idx="1"/>
          </p:nvPr>
        </p:nvSpPr>
        <p:spPr>
          <a:xfrm>
            <a:off x="552450" y="1690688"/>
            <a:ext cx="11182350" cy="4802187"/>
          </a:xfrm>
        </p:spPr>
        <p:txBody>
          <a:bodyPr>
            <a:normAutofit/>
          </a:bodyPr>
          <a:lstStyle/>
          <a:p>
            <a:r>
              <a:rPr lang="en-US" dirty="0"/>
              <a:t>Radio waves are reflected by any conductive surface</a:t>
            </a:r>
          </a:p>
          <a:p>
            <a:pPr lvl="1"/>
            <a:r>
              <a:rPr lang="en-US" dirty="0"/>
              <a:t>Ground, water, buildings</a:t>
            </a:r>
          </a:p>
          <a:p>
            <a:pPr>
              <a:buClr>
                <a:schemeClr val="tx1"/>
              </a:buClr>
            </a:pPr>
            <a:r>
              <a:rPr lang="en-US" i="1" dirty="0">
                <a:solidFill>
                  <a:srgbClr val="0000FF"/>
                </a:solidFill>
              </a:rPr>
              <a:t>Refraction</a:t>
            </a:r>
            <a:r>
              <a:rPr lang="en-US" dirty="0"/>
              <a:t> or bending occurs when waves encounter a medium having a different speed of light, such as water or an electrical feed line</a:t>
            </a:r>
          </a:p>
          <a:p>
            <a:r>
              <a:rPr lang="en-US" dirty="0"/>
              <a:t>By bending signals slightly back towards the ground, refraction counteracts the curvature of the Earth and allows signals to be received at distances beyond the visual horizon</a:t>
            </a:r>
          </a:p>
          <a:p>
            <a:pPr>
              <a:buClr>
                <a:schemeClr val="tx1"/>
              </a:buClr>
            </a:pPr>
            <a:r>
              <a:rPr lang="en-US" i="1" dirty="0">
                <a:solidFill>
                  <a:srgbClr val="DA3427"/>
                </a:solidFill>
              </a:rPr>
              <a:t>Knife edge diffraction</a:t>
            </a:r>
            <a:r>
              <a:rPr lang="en-US" dirty="0"/>
              <a:t>: Diffraction as waves travel past sharp edges of large objects</a:t>
            </a:r>
          </a:p>
        </p:txBody>
      </p:sp>
    </p:spTree>
    <p:extLst>
      <p:ext uri="{BB962C8B-B14F-4D97-AF65-F5344CB8AC3E}">
        <p14:creationId xmlns:p14="http://schemas.microsoft.com/office/powerpoint/2010/main" val="95381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713F-5DFC-BE29-75F0-C5415D804845}"/>
              </a:ext>
            </a:extLst>
          </p:cNvPr>
          <p:cNvSpPr>
            <a:spLocks noGrp="1"/>
          </p:cNvSpPr>
          <p:nvPr>
            <p:ph type="title"/>
          </p:nvPr>
        </p:nvSpPr>
        <p:spPr/>
        <p:txBody>
          <a:bodyPr/>
          <a:lstStyle/>
          <a:p>
            <a:r>
              <a:rPr lang="en-US" dirty="0"/>
              <a:t>Characteristic Impedance</a:t>
            </a:r>
          </a:p>
        </p:txBody>
      </p:sp>
      <p:sp>
        <p:nvSpPr>
          <p:cNvPr id="3" name="Content Placeholder 2">
            <a:extLst>
              <a:ext uri="{FF2B5EF4-FFF2-40B4-BE49-F238E27FC236}">
                <a16:creationId xmlns:a16="http://schemas.microsoft.com/office/drawing/2014/main" id="{6375FCFB-9DED-B61F-B8ED-12F1B9105BF8}"/>
              </a:ext>
            </a:extLst>
          </p:cNvPr>
          <p:cNvSpPr>
            <a:spLocks noGrp="1"/>
          </p:cNvSpPr>
          <p:nvPr>
            <p:ph idx="1"/>
          </p:nvPr>
        </p:nvSpPr>
        <p:spPr/>
        <p:txBody>
          <a:bodyPr/>
          <a:lstStyle/>
          <a:p>
            <a:r>
              <a:rPr lang="en-US" dirty="0"/>
              <a:t>The impedance presented to a wave traveling through a feed line</a:t>
            </a:r>
          </a:p>
          <a:p>
            <a:r>
              <a:rPr lang="en-US" dirty="0"/>
              <a:t>Given in ohms (Ω), symbolized as ZØ</a:t>
            </a:r>
          </a:p>
          <a:p>
            <a:r>
              <a:rPr lang="en-US" dirty="0"/>
              <a:t>Depends on how the feed line is constructed and what materials are used</a:t>
            </a:r>
          </a:p>
          <a:p>
            <a:pPr lvl="1"/>
            <a:r>
              <a:rPr lang="en-US" dirty="0"/>
              <a:t>Coax: 50 and 75 Ω</a:t>
            </a:r>
          </a:p>
          <a:p>
            <a:pPr lvl="1"/>
            <a:r>
              <a:rPr lang="en-US" dirty="0"/>
              <a:t>OWL: 300, 450, and 600 Ω</a:t>
            </a:r>
          </a:p>
          <a:p>
            <a:r>
              <a:rPr lang="en-US" dirty="0"/>
              <a:t>Most coaxial cable used in ham radio has a characteristic impedance of 50 Ω</a:t>
            </a:r>
          </a:p>
        </p:txBody>
      </p:sp>
    </p:spTree>
    <p:extLst>
      <p:ext uri="{BB962C8B-B14F-4D97-AF65-F5344CB8AC3E}">
        <p14:creationId xmlns:p14="http://schemas.microsoft.com/office/powerpoint/2010/main" val="53042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FFE2-E7F8-06D2-9B2C-5D2CAA085960}"/>
              </a:ext>
            </a:extLst>
          </p:cNvPr>
          <p:cNvSpPr>
            <a:spLocks noGrp="1"/>
          </p:cNvSpPr>
          <p:nvPr>
            <p:ph type="title"/>
          </p:nvPr>
        </p:nvSpPr>
        <p:spPr/>
        <p:txBody>
          <a:bodyPr/>
          <a:lstStyle/>
          <a:p>
            <a:r>
              <a:rPr lang="en-US" dirty="0"/>
              <a:t>Standing Wave Ratio (SWR)</a:t>
            </a:r>
          </a:p>
        </p:txBody>
      </p:sp>
      <p:sp>
        <p:nvSpPr>
          <p:cNvPr id="3" name="Content Placeholder 2">
            <a:extLst>
              <a:ext uri="{FF2B5EF4-FFF2-40B4-BE49-F238E27FC236}">
                <a16:creationId xmlns:a16="http://schemas.microsoft.com/office/drawing/2014/main" id="{44E14A07-4F70-58FB-3932-13DDE4D85BAC}"/>
              </a:ext>
            </a:extLst>
          </p:cNvPr>
          <p:cNvSpPr>
            <a:spLocks noGrp="1"/>
          </p:cNvSpPr>
          <p:nvPr>
            <p:ph idx="1"/>
          </p:nvPr>
        </p:nvSpPr>
        <p:spPr/>
        <p:txBody>
          <a:bodyPr/>
          <a:lstStyle/>
          <a:p>
            <a:r>
              <a:rPr lang="en-US" dirty="0"/>
              <a:t>If the antenna feed point and feed line impedances are not identical, some RF power is reflected back toward the transmitter</a:t>
            </a:r>
          </a:p>
          <a:p>
            <a:pPr lvl="1"/>
            <a:r>
              <a:rPr lang="en-US" dirty="0"/>
              <a:t>Called a </a:t>
            </a:r>
            <a:r>
              <a:rPr lang="en-US" i="1" dirty="0">
                <a:solidFill>
                  <a:srgbClr val="0000FF"/>
                </a:solidFill>
              </a:rPr>
              <a:t>mismatch</a:t>
            </a:r>
          </a:p>
          <a:p>
            <a:pPr lvl="1"/>
            <a:r>
              <a:rPr lang="en-US" dirty="0"/>
              <a:t>Forward and reflected waves create a pattern of </a:t>
            </a:r>
            <a:r>
              <a:rPr lang="en-US" i="1" dirty="0">
                <a:solidFill>
                  <a:srgbClr val="0000FF"/>
                </a:solidFill>
              </a:rPr>
              <a:t>standing waves </a:t>
            </a:r>
            <a:r>
              <a:rPr lang="en-US" dirty="0"/>
              <a:t>of voltage and current in the line</a:t>
            </a:r>
          </a:p>
          <a:p>
            <a:pPr lvl="1"/>
            <a:r>
              <a:rPr lang="en-US" dirty="0"/>
              <a:t>SWR is the ratio of standing wave max to min</a:t>
            </a:r>
          </a:p>
          <a:p>
            <a:r>
              <a:rPr lang="en-US" dirty="0"/>
              <a:t>Measured with an </a:t>
            </a:r>
            <a:r>
              <a:rPr lang="en-US" i="1" dirty="0">
                <a:solidFill>
                  <a:srgbClr val="0000FF"/>
                </a:solidFill>
              </a:rPr>
              <a:t>SWR meter </a:t>
            </a:r>
            <a:r>
              <a:rPr lang="en-US" dirty="0"/>
              <a:t>or </a:t>
            </a:r>
            <a:r>
              <a:rPr lang="en-US" i="1" dirty="0">
                <a:solidFill>
                  <a:srgbClr val="0000FF"/>
                </a:solidFill>
              </a:rPr>
              <a:t>SWR bridge</a:t>
            </a:r>
          </a:p>
          <a:p>
            <a:endParaRPr lang="en-US" dirty="0"/>
          </a:p>
        </p:txBody>
      </p:sp>
    </p:spTree>
    <p:extLst>
      <p:ext uri="{BB962C8B-B14F-4D97-AF65-F5344CB8AC3E}">
        <p14:creationId xmlns:p14="http://schemas.microsoft.com/office/powerpoint/2010/main" val="19421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C304-2B46-958A-1761-4403F97B5239}"/>
              </a:ext>
            </a:extLst>
          </p:cNvPr>
          <p:cNvSpPr>
            <a:spLocks noGrp="1"/>
          </p:cNvSpPr>
          <p:nvPr>
            <p:ph type="title"/>
          </p:nvPr>
        </p:nvSpPr>
        <p:spPr>
          <a:xfrm>
            <a:off x="838200" y="365125"/>
            <a:ext cx="10515600" cy="1063625"/>
          </a:xfrm>
        </p:spPr>
        <p:txBody>
          <a:bodyPr/>
          <a:lstStyle/>
          <a:p>
            <a:r>
              <a:rPr lang="en-US" dirty="0"/>
              <a:t>SWR (cont.)</a:t>
            </a:r>
          </a:p>
        </p:txBody>
      </p:sp>
      <p:sp>
        <p:nvSpPr>
          <p:cNvPr id="3" name="Content Placeholder 2">
            <a:extLst>
              <a:ext uri="{FF2B5EF4-FFF2-40B4-BE49-F238E27FC236}">
                <a16:creationId xmlns:a16="http://schemas.microsoft.com/office/drawing/2014/main" id="{F3C3E2C1-7679-AD46-1A2B-BCF7B6EFF63D}"/>
              </a:ext>
            </a:extLst>
          </p:cNvPr>
          <p:cNvSpPr>
            <a:spLocks noGrp="1"/>
          </p:cNvSpPr>
          <p:nvPr>
            <p:ph idx="1"/>
          </p:nvPr>
        </p:nvSpPr>
        <p:spPr>
          <a:xfrm>
            <a:off x="838200" y="1428750"/>
            <a:ext cx="10744200" cy="5429250"/>
          </a:xfrm>
        </p:spPr>
        <p:txBody>
          <a:bodyPr>
            <a:normAutofit lnSpcReduction="10000"/>
          </a:bodyPr>
          <a:lstStyle/>
          <a:p>
            <a:r>
              <a:rPr lang="en-US" dirty="0"/>
              <a:t>Reflected power is re-reflected at the transmitter and bounces back and forth</a:t>
            </a:r>
          </a:p>
          <a:p>
            <a:pPr lvl="1"/>
            <a:r>
              <a:rPr lang="en-US" dirty="0"/>
              <a:t>Some RF power is lost as </a:t>
            </a:r>
            <a:r>
              <a:rPr lang="en-US" i="1" dirty="0">
                <a:solidFill>
                  <a:srgbClr val="DA3427"/>
                </a:solidFill>
              </a:rPr>
              <a:t>heat</a:t>
            </a:r>
            <a:r>
              <a:rPr lang="en-US" dirty="0"/>
              <a:t> on each trip back and forth through the feed line</a:t>
            </a:r>
          </a:p>
          <a:p>
            <a:pPr lvl="1"/>
            <a:r>
              <a:rPr lang="en-US" dirty="0"/>
              <a:t>All RF power is eventually lost as heat or transferred to the antenna or load</a:t>
            </a:r>
          </a:p>
          <a:p>
            <a:r>
              <a:rPr lang="en-US" dirty="0"/>
              <a:t>High SWR means more reflections and more loss of RF power (less transferred to the antenna or load)</a:t>
            </a:r>
          </a:p>
          <a:p>
            <a:r>
              <a:rPr lang="en-US" dirty="0"/>
              <a:t>SWR equals the ratio of feed point (or </a:t>
            </a:r>
            <a:r>
              <a:rPr lang="en-US" i="1" dirty="0">
                <a:solidFill>
                  <a:srgbClr val="0000FF"/>
                </a:solidFill>
              </a:rPr>
              <a:t>load</a:t>
            </a:r>
            <a:r>
              <a:rPr lang="en-US" dirty="0"/>
              <a:t>) and feed line impedance, whichever is greater than 1 (SWR always greater than 1:1)</a:t>
            </a:r>
          </a:p>
          <a:p>
            <a:r>
              <a:rPr lang="en-US" dirty="0"/>
              <a:t>What is an acceptable SWR?</a:t>
            </a:r>
          </a:p>
          <a:p>
            <a:pPr lvl="1"/>
            <a:r>
              <a:rPr lang="en-US" dirty="0"/>
              <a:t>1:1 SWR is perfect – no power reflected</a:t>
            </a:r>
          </a:p>
          <a:p>
            <a:pPr lvl="1"/>
            <a:r>
              <a:rPr lang="en-US" dirty="0"/>
              <a:t>Up to 2:1 SWR is normal</a:t>
            </a:r>
          </a:p>
          <a:p>
            <a:pPr lvl="1"/>
            <a:r>
              <a:rPr lang="en-US" dirty="0"/>
              <a:t>Modern radios lower transmitter output power for protection when SWR is above 2:1</a:t>
            </a:r>
          </a:p>
          <a:p>
            <a:endParaRPr lang="en-US" dirty="0"/>
          </a:p>
          <a:p>
            <a:endParaRPr lang="en-US" dirty="0"/>
          </a:p>
        </p:txBody>
      </p:sp>
    </p:spTree>
    <p:extLst>
      <p:ext uri="{BB962C8B-B14F-4D97-AF65-F5344CB8AC3E}">
        <p14:creationId xmlns:p14="http://schemas.microsoft.com/office/powerpoint/2010/main" val="70596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0981-E676-15C6-3935-A3956372A695}"/>
              </a:ext>
            </a:extLst>
          </p:cNvPr>
          <p:cNvSpPr>
            <a:spLocks noGrp="1"/>
          </p:cNvSpPr>
          <p:nvPr>
            <p:ph type="title"/>
          </p:nvPr>
        </p:nvSpPr>
        <p:spPr/>
        <p:txBody>
          <a:bodyPr/>
          <a:lstStyle/>
          <a:p>
            <a:r>
              <a:rPr lang="en-US" dirty="0"/>
              <a:t>SWR (cont.)</a:t>
            </a:r>
          </a:p>
        </p:txBody>
      </p:sp>
      <p:sp>
        <p:nvSpPr>
          <p:cNvPr id="3" name="Content Placeholder 2">
            <a:extLst>
              <a:ext uri="{FF2B5EF4-FFF2-40B4-BE49-F238E27FC236}">
                <a16:creationId xmlns:a16="http://schemas.microsoft.com/office/drawing/2014/main" id="{89B291EF-6510-3E57-0D6E-5BB5FEE93356}"/>
              </a:ext>
            </a:extLst>
          </p:cNvPr>
          <p:cNvSpPr>
            <a:spLocks noGrp="1"/>
          </p:cNvSpPr>
          <p:nvPr>
            <p:ph idx="1"/>
          </p:nvPr>
        </p:nvSpPr>
        <p:spPr/>
        <p:txBody>
          <a:bodyPr/>
          <a:lstStyle/>
          <a:p>
            <a:r>
              <a:rPr lang="en-US" dirty="0"/>
              <a:t>SWR above 3:1 is considered high in most cases</a:t>
            </a:r>
          </a:p>
          <a:p>
            <a:r>
              <a:rPr lang="en-US" dirty="0"/>
              <a:t>Erratic SWR readings may indicate a faulty feed line, faulty feed line connectors, or a faulty antenna</a:t>
            </a:r>
          </a:p>
          <a:p>
            <a:r>
              <a:rPr lang="en-US" dirty="0"/>
              <a:t>High SWR can be corrected by </a:t>
            </a:r>
          </a:p>
          <a:p>
            <a:pPr lvl="1"/>
            <a:r>
              <a:rPr lang="en-US" dirty="0"/>
              <a:t>Tuning or adjusting the antenna </a:t>
            </a:r>
          </a:p>
          <a:p>
            <a:pPr lvl="1"/>
            <a:r>
              <a:rPr lang="en-US" dirty="0"/>
              <a:t>With impedance matching equipment at the transmitter</a:t>
            </a:r>
          </a:p>
          <a:p>
            <a:pPr lvl="1"/>
            <a:r>
              <a:rPr lang="en-US" dirty="0"/>
              <a:t>Called an </a:t>
            </a:r>
            <a:r>
              <a:rPr lang="en-US" i="1" dirty="0">
                <a:solidFill>
                  <a:srgbClr val="0000FF"/>
                </a:solidFill>
              </a:rPr>
              <a:t>antenna tuner</a:t>
            </a:r>
            <a:r>
              <a:rPr lang="en-US" dirty="0"/>
              <a:t> or </a:t>
            </a:r>
            <a:r>
              <a:rPr lang="en-US" i="1" dirty="0">
                <a:solidFill>
                  <a:srgbClr val="0000FF"/>
                </a:solidFill>
              </a:rPr>
              <a:t>transmatch</a:t>
            </a:r>
          </a:p>
          <a:p>
            <a:r>
              <a:rPr lang="en-US" u="sng" dirty="0">
                <a:uFill>
                  <a:solidFill>
                    <a:srgbClr val="DA3427"/>
                  </a:solidFill>
                </a:uFill>
              </a:rPr>
              <a:t>Does not change SWR in the feed line</a:t>
            </a:r>
          </a:p>
        </p:txBody>
      </p:sp>
    </p:spTree>
    <p:extLst>
      <p:ext uri="{BB962C8B-B14F-4D97-AF65-F5344CB8AC3E}">
        <p14:creationId xmlns:p14="http://schemas.microsoft.com/office/powerpoint/2010/main" val="11170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27326960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happens to power lost in a feed line?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It increases the SWR</a:t>
            </a:r>
          </a:p>
          <a:p>
            <a:pPr marL="514350" indent="-514350">
              <a:buFont typeface="+mj-lt"/>
              <a:buAutoNum type="alphaUcPeriod"/>
            </a:pPr>
            <a:r>
              <a:rPr lang="en-US" dirty="0"/>
              <a:t>It is radiated as harmonics</a:t>
            </a:r>
          </a:p>
          <a:p>
            <a:pPr marL="514350" indent="-514350">
              <a:buFont typeface="+mj-lt"/>
              <a:buAutoNum type="alphaUcPeriod"/>
            </a:pPr>
            <a:r>
              <a:rPr lang="en-US" dirty="0"/>
              <a:t>It is converted into heat</a:t>
            </a:r>
          </a:p>
          <a:p>
            <a:pPr marL="514350" indent="-514350">
              <a:buFont typeface="+mj-lt"/>
              <a:buAutoNum type="alphaUcPeriod"/>
            </a:pPr>
            <a:r>
              <a:rPr lang="en-US" dirty="0"/>
              <a:t>It distorts the signal</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T7C07 C 4-9</a:t>
            </a:r>
          </a:p>
        </p:txBody>
      </p:sp>
    </p:spTree>
    <p:extLst>
      <p:ext uri="{BB962C8B-B14F-4D97-AF65-F5344CB8AC3E}">
        <p14:creationId xmlns:p14="http://schemas.microsoft.com/office/powerpoint/2010/main" val="40106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most common impedance of coaxial cables used in amateur radio?</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8 ohms</a:t>
            </a:r>
          </a:p>
          <a:p>
            <a:pPr marL="514350" indent="-514350">
              <a:buFont typeface="+mj-lt"/>
              <a:buAutoNum type="alphaUcPeriod"/>
            </a:pPr>
            <a:r>
              <a:rPr lang="en-US" dirty="0"/>
              <a:t>50 ohms</a:t>
            </a:r>
          </a:p>
          <a:p>
            <a:pPr marL="514350" indent="-514350">
              <a:buFont typeface="+mj-lt"/>
              <a:buAutoNum type="alphaUcPeriod"/>
            </a:pPr>
            <a:r>
              <a:rPr lang="en-US" dirty="0"/>
              <a:t>600 ohms</a:t>
            </a:r>
          </a:p>
          <a:p>
            <a:pPr marL="514350" indent="-514350">
              <a:buFont typeface="+mj-lt"/>
              <a:buAutoNum type="alphaUcPeriod"/>
            </a:pPr>
            <a:r>
              <a:rPr lang="en-US" dirty="0"/>
              <a:t>12 ohms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T9B02 B 4-9</a:t>
            </a:r>
          </a:p>
        </p:txBody>
      </p:sp>
    </p:spTree>
    <p:extLst>
      <p:ext uri="{BB962C8B-B14F-4D97-AF65-F5344CB8AC3E}">
        <p14:creationId xmlns:p14="http://schemas.microsoft.com/office/powerpoint/2010/main" val="16432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Why is coaxial cable the most common feed line for amateur radio antenna systems?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It is easy to use and requires few special installation considerations</a:t>
            </a:r>
          </a:p>
          <a:p>
            <a:pPr marL="514350" indent="-514350">
              <a:buFont typeface="+mj-lt"/>
              <a:buAutoNum type="alphaUcPeriod"/>
            </a:pPr>
            <a:r>
              <a:rPr lang="en-US" dirty="0"/>
              <a:t>It has less loss than any other type of feed line</a:t>
            </a:r>
          </a:p>
          <a:p>
            <a:pPr marL="514350" indent="-514350">
              <a:buFont typeface="+mj-lt"/>
              <a:buAutoNum type="alphaUcPeriod"/>
            </a:pPr>
            <a:r>
              <a:rPr lang="en-US" dirty="0"/>
              <a:t>It can handle more power than any other type of feed line</a:t>
            </a:r>
          </a:p>
          <a:p>
            <a:pPr marL="514350" indent="-514350">
              <a:buFont typeface="+mj-lt"/>
              <a:buAutoNum type="alphaUcPeriod"/>
            </a:pPr>
            <a:r>
              <a:rPr lang="en-US" dirty="0"/>
              <a:t>It is less expensive than any other type of feed line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T9B03 A 4-9</a:t>
            </a:r>
          </a:p>
        </p:txBody>
      </p:sp>
    </p:spTree>
    <p:extLst>
      <p:ext uri="{BB962C8B-B14F-4D97-AF65-F5344CB8AC3E}">
        <p14:creationId xmlns:p14="http://schemas.microsoft.com/office/powerpoint/2010/main" val="224555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happens as the frequency of a signal in coaxial cable is increased?</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characteristic impedance decreases</a:t>
            </a:r>
          </a:p>
          <a:p>
            <a:pPr marL="514350" indent="-514350">
              <a:buFont typeface="+mj-lt"/>
              <a:buAutoNum type="alphaUcPeriod"/>
            </a:pPr>
            <a:r>
              <a:rPr lang="en-US" dirty="0"/>
              <a:t>The loss decreases</a:t>
            </a:r>
          </a:p>
          <a:p>
            <a:pPr marL="514350" indent="-514350">
              <a:buFont typeface="+mj-lt"/>
              <a:buAutoNum type="alphaUcPeriod"/>
            </a:pPr>
            <a:r>
              <a:rPr lang="en-US" dirty="0"/>
              <a:t>The characteristic impedance increases</a:t>
            </a:r>
          </a:p>
          <a:p>
            <a:pPr marL="514350" indent="-514350">
              <a:buFont typeface="+mj-lt"/>
              <a:buAutoNum type="alphaUcPeriod"/>
            </a:pPr>
            <a:r>
              <a:rPr lang="en-US" dirty="0"/>
              <a:t>The loss increases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T9B05 D 4-9</a:t>
            </a:r>
          </a:p>
        </p:txBody>
      </p:sp>
    </p:spTree>
    <p:extLst>
      <p:ext uri="{BB962C8B-B14F-4D97-AF65-F5344CB8AC3E}">
        <p14:creationId xmlns:p14="http://schemas.microsoft.com/office/powerpoint/2010/main" val="19403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types of feed line has the lowest loss at VHF and UHF?</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50-ohm flexible coax</a:t>
            </a:r>
          </a:p>
          <a:p>
            <a:pPr marL="514350" indent="-514350">
              <a:buFont typeface="+mj-lt"/>
              <a:buAutoNum type="alphaUcPeriod"/>
            </a:pPr>
            <a:r>
              <a:rPr lang="en-US" dirty="0"/>
              <a:t>Multi-conductor unbalanced cable</a:t>
            </a:r>
          </a:p>
          <a:p>
            <a:pPr marL="514350" indent="-514350">
              <a:buFont typeface="+mj-lt"/>
              <a:buAutoNum type="alphaUcPeriod"/>
            </a:pPr>
            <a:r>
              <a:rPr lang="en-US" dirty="0"/>
              <a:t>Air-insulated hardline</a:t>
            </a:r>
          </a:p>
          <a:p>
            <a:pPr marL="514350" indent="-514350">
              <a:buFont typeface="+mj-lt"/>
              <a:buAutoNum type="alphaUcPeriod"/>
            </a:pPr>
            <a:r>
              <a:rPr lang="en-US" dirty="0"/>
              <a:t>75-ohm flexible coax</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T9B11 C 4-17</a:t>
            </a:r>
          </a:p>
        </p:txBody>
      </p:sp>
    </p:spTree>
    <p:extLst>
      <p:ext uri="{BB962C8B-B14F-4D97-AF65-F5344CB8AC3E}">
        <p14:creationId xmlns:p14="http://schemas.microsoft.com/office/powerpoint/2010/main" val="126546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8A08-7D8B-9449-BAE5-F403847B111E}"/>
              </a:ext>
            </a:extLst>
          </p:cNvPr>
          <p:cNvSpPr>
            <a:spLocks noGrp="1"/>
          </p:cNvSpPr>
          <p:nvPr>
            <p:ph type="title"/>
          </p:nvPr>
        </p:nvSpPr>
        <p:spPr/>
        <p:txBody>
          <a:bodyPr/>
          <a:lstStyle/>
          <a:p>
            <a:r>
              <a:rPr lang="en-US" dirty="0"/>
              <a:t>Multipath</a:t>
            </a:r>
          </a:p>
        </p:txBody>
      </p:sp>
      <p:sp>
        <p:nvSpPr>
          <p:cNvPr id="3" name="Content Placeholder 2">
            <a:extLst>
              <a:ext uri="{FF2B5EF4-FFF2-40B4-BE49-F238E27FC236}">
                <a16:creationId xmlns:a16="http://schemas.microsoft.com/office/drawing/2014/main" id="{86E73E6B-3A21-8E58-1761-AAC53F5FA7B1}"/>
              </a:ext>
            </a:extLst>
          </p:cNvPr>
          <p:cNvSpPr>
            <a:spLocks noGrp="1"/>
          </p:cNvSpPr>
          <p:nvPr>
            <p:ph idx="1"/>
          </p:nvPr>
        </p:nvSpPr>
        <p:spPr/>
        <p:txBody>
          <a:bodyPr>
            <a:normAutofit/>
          </a:bodyPr>
          <a:lstStyle/>
          <a:p>
            <a:r>
              <a:rPr lang="en-US" dirty="0"/>
              <a:t>Radio signals arriving at a receiver after taking different paths from the transmitter</a:t>
            </a:r>
          </a:p>
          <a:p>
            <a:r>
              <a:rPr lang="en-US" dirty="0"/>
              <a:t>Results in irregular fading, even when reception is generally good</a:t>
            </a:r>
          </a:p>
          <a:p>
            <a:r>
              <a:rPr lang="en-US" dirty="0"/>
              <a:t>Because “dead spots” from multipath are usually spaced about ½-wavelength apart, VHF or UHF signals from a station in motion can take on a rapid variation in strength known as </a:t>
            </a:r>
            <a:r>
              <a:rPr lang="en-US" i="1" dirty="0">
                <a:solidFill>
                  <a:srgbClr val="DA3427"/>
                </a:solidFill>
              </a:rPr>
              <a:t>mobile flutter </a:t>
            </a:r>
            <a:r>
              <a:rPr lang="en-US" dirty="0"/>
              <a:t>or </a:t>
            </a:r>
            <a:r>
              <a:rPr lang="en-US" i="1" dirty="0">
                <a:solidFill>
                  <a:srgbClr val="DA3427"/>
                </a:solidFill>
              </a:rPr>
              <a:t>picket-fencing</a:t>
            </a:r>
          </a:p>
          <a:p>
            <a:r>
              <a:rPr lang="en-US" dirty="0"/>
              <a:t>Distortion caused by multipath can also cause VHF and UHF digital data signals to be received with a higher error rate, even though the signal may be strong</a:t>
            </a:r>
          </a:p>
        </p:txBody>
      </p:sp>
    </p:spTree>
    <p:extLst>
      <p:ext uri="{BB962C8B-B14F-4D97-AF65-F5344CB8AC3E}">
        <p14:creationId xmlns:p14="http://schemas.microsoft.com/office/powerpoint/2010/main" val="25333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should be considered when selecting an accessory SWR meter?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The frequency and power level at which the measurements will be made</a:t>
            </a:r>
          </a:p>
          <a:p>
            <a:pPr marL="514350" indent="-514350">
              <a:buFont typeface="+mj-lt"/>
              <a:buAutoNum type="alphaUcPeriod"/>
            </a:pPr>
            <a:r>
              <a:rPr lang="en-US" dirty="0"/>
              <a:t>The distance that the meter will be located from the antenna</a:t>
            </a:r>
          </a:p>
          <a:p>
            <a:pPr marL="514350" indent="-514350">
              <a:buFont typeface="+mj-lt"/>
              <a:buAutoNum type="alphaUcPeriod"/>
            </a:pPr>
            <a:r>
              <a:rPr lang="en-US" dirty="0"/>
              <a:t>The types of modulation being used at the station</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T4A02 A 4-10</a:t>
            </a:r>
          </a:p>
        </p:txBody>
      </p:sp>
    </p:spTree>
    <p:extLst>
      <p:ext uri="{BB962C8B-B14F-4D97-AF65-F5344CB8AC3E}">
        <p14:creationId xmlns:p14="http://schemas.microsoft.com/office/powerpoint/2010/main" val="27058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reading on an SWR meter indicates a perfect impedance match between the antenna and the feed line?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50:50</a:t>
            </a:r>
          </a:p>
          <a:p>
            <a:pPr marL="514350" indent="-514350">
              <a:buFont typeface="+mj-lt"/>
              <a:buAutoNum type="alphaUcPeriod"/>
            </a:pPr>
            <a:r>
              <a:rPr lang="en-US" dirty="0"/>
              <a:t>Zero</a:t>
            </a:r>
          </a:p>
          <a:p>
            <a:pPr marL="514350" indent="-514350">
              <a:buFont typeface="+mj-lt"/>
              <a:buAutoNum type="alphaUcPeriod"/>
            </a:pPr>
            <a:r>
              <a:rPr lang="en-US" dirty="0"/>
              <a:t>1:1</a:t>
            </a:r>
          </a:p>
          <a:p>
            <a:pPr marL="514350" indent="-514350">
              <a:buFont typeface="+mj-lt"/>
              <a:buAutoNum type="alphaUcPeriod"/>
            </a:pPr>
            <a:r>
              <a:rPr lang="en-US" dirty="0"/>
              <a:t>Full Scale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T7C04 C 4-10</a:t>
            </a:r>
          </a:p>
        </p:txBody>
      </p:sp>
    </p:spTree>
    <p:extLst>
      <p:ext uri="{BB962C8B-B14F-4D97-AF65-F5344CB8AC3E}">
        <p14:creationId xmlns:p14="http://schemas.microsoft.com/office/powerpoint/2010/main" val="41918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Why do most solid-state transmitters reduce output power as SWR increases beyond a certain level?</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To protect the output amplifier transistors</a:t>
            </a:r>
          </a:p>
          <a:p>
            <a:pPr marL="514350" indent="-514350">
              <a:buFont typeface="+mj-lt"/>
              <a:buAutoNum type="alphaUcPeriod"/>
            </a:pPr>
            <a:r>
              <a:rPr lang="en-US" dirty="0"/>
              <a:t>To comply with FCC rules on spectral purity</a:t>
            </a:r>
          </a:p>
          <a:p>
            <a:pPr marL="514350" indent="-514350">
              <a:buFont typeface="+mj-lt"/>
              <a:buAutoNum type="alphaUcPeriod"/>
            </a:pPr>
            <a:r>
              <a:rPr lang="en-US" dirty="0"/>
              <a:t>Because power supplies cannot supply enough current at high SWR</a:t>
            </a:r>
          </a:p>
          <a:p>
            <a:pPr marL="514350" indent="-514350">
              <a:buFont typeface="+mj-lt"/>
              <a:buAutoNum type="alphaUcPeriod"/>
            </a:pPr>
            <a:r>
              <a:rPr lang="en-US" dirty="0"/>
              <a:t>To lower the SWR on the transmission line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T7C05 A 4-10</a:t>
            </a:r>
          </a:p>
        </p:txBody>
      </p:sp>
    </p:spTree>
    <p:extLst>
      <p:ext uri="{BB962C8B-B14F-4D97-AF65-F5344CB8AC3E}">
        <p14:creationId xmlns:p14="http://schemas.microsoft.com/office/powerpoint/2010/main" val="40490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does an SWR reading of 4:1 indicate?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Loss of -4 dB</a:t>
            </a:r>
          </a:p>
          <a:p>
            <a:pPr marL="514350" indent="-514350">
              <a:buFont typeface="+mj-lt"/>
              <a:buAutoNum type="alphaUcPeriod"/>
            </a:pPr>
            <a:r>
              <a:rPr lang="en-US" dirty="0"/>
              <a:t>Good impedance match</a:t>
            </a:r>
          </a:p>
          <a:p>
            <a:pPr marL="514350" indent="-514350">
              <a:buFont typeface="+mj-lt"/>
              <a:buAutoNum type="alphaUcPeriod"/>
            </a:pPr>
            <a:r>
              <a:rPr lang="en-US" dirty="0"/>
              <a:t>Gain of +4 dB</a:t>
            </a:r>
          </a:p>
          <a:p>
            <a:pPr marL="514350" indent="-514350">
              <a:buFont typeface="+mj-lt"/>
              <a:buAutoNum type="alphaUcPeriod"/>
            </a:pPr>
            <a:r>
              <a:rPr lang="en-US" dirty="0"/>
              <a:t>Impedance mismatch</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T7C06 D 4-10</a:t>
            </a:r>
          </a:p>
        </p:txBody>
      </p:sp>
    </p:spTree>
    <p:extLst>
      <p:ext uri="{BB962C8B-B14F-4D97-AF65-F5344CB8AC3E}">
        <p14:creationId xmlns:p14="http://schemas.microsoft.com/office/powerpoint/2010/main" val="39654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benefit of low SWR?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Reduced television interference</a:t>
            </a:r>
          </a:p>
          <a:p>
            <a:pPr marL="514350" indent="-514350">
              <a:buFont typeface="+mj-lt"/>
              <a:buAutoNum type="alphaUcPeriod"/>
            </a:pPr>
            <a:r>
              <a:rPr lang="en-US" dirty="0"/>
              <a:t>Reduced signal loss</a:t>
            </a:r>
          </a:p>
          <a:p>
            <a:pPr marL="514350" indent="-514350">
              <a:buFont typeface="+mj-lt"/>
              <a:buAutoNum type="alphaUcPeriod"/>
            </a:pPr>
            <a:r>
              <a:rPr lang="en-US" dirty="0"/>
              <a:t>Less antenna wear</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T9B01 B 4-10</a:t>
            </a:r>
          </a:p>
        </p:txBody>
      </p:sp>
    </p:spTree>
    <p:extLst>
      <p:ext uri="{BB962C8B-B14F-4D97-AF65-F5344CB8AC3E}">
        <p14:creationId xmlns:p14="http://schemas.microsoft.com/office/powerpoint/2010/main" val="23552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can cause erratic changes in SWR?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Local thunderstorm</a:t>
            </a:r>
          </a:p>
          <a:p>
            <a:pPr marL="514350" indent="-514350">
              <a:buFont typeface="+mj-lt"/>
              <a:buAutoNum type="alphaUcPeriod"/>
            </a:pPr>
            <a:r>
              <a:rPr lang="en-US" dirty="0"/>
              <a:t>Loose connection in the antenna or feed line</a:t>
            </a:r>
          </a:p>
          <a:p>
            <a:pPr marL="514350" indent="-514350">
              <a:buFont typeface="+mj-lt"/>
              <a:buAutoNum type="alphaUcPeriod"/>
            </a:pPr>
            <a:r>
              <a:rPr lang="en-US" dirty="0"/>
              <a:t>Over-modulation</a:t>
            </a:r>
          </a:p>
          <a:p>
            <a:pPr marL="514350" indent="-514350">
              <a:buFont typeface="+mj-lt"/>
              <a:buAutoNum type="alphaUcPeriod"/>
            </a:pPr>
            <a:r>
              <a:rPr lang="en-US" dirty="0"/>
              <a:t>Overload from a strong local station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T9B09 B 4-10</a:t>
            </a:r>
          </a:p>
        </p:txBody>
      </p:sp>
    </p:spTree>
    <p:extLst>
      <p:ext uri="{BB962C8B-B14F-4D97-AF65-F5344CB8AC3E}">
        <p14:creationId xmlns:p14="http://schemas.microsoft.com/office/powerpoint/2010/main" val="347526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standing wave ratio (SWR)?</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measure of how well a load is matched to a transmission line</a:t>
            </a:r>
          </a:p>
          <a:p>
            <a:pPr marL="514350" indent="-514350">
              <a:buFont typeface="+mj-lt"/>
              <a:buAutoNum type="alphaUcPeriod"/>
            </a:pPr>
            <a:r>
              <a:rPr lang="en-US" dirty="0"/>
              <a:t>The ratio of amplifier power output to input</a:t>
            </a:r>
          </a:p>
          <a:p>
            <a:pPr marL="514350" indent="-514350">
              <a:buFont typeface="+mj-lt"/>
              <a:buAutoNum type="alphaUcPeriod"/>
            </a:pPr>
            <a:r>
              <a:rPr lang="en-US" dirty="0"/>
              <a:t>The transmitter efficiency ratio</a:t>
            </a:r>
          </a:p>
          <a:p>
            <a:pPr marL="514350" indent="-514350">
              <a:buFont typeface="+mj-lt"/>
              <a:buAutoNum type="alphaUcPeriod"/>
            </a:pPr>
            <a:r>
              <a:rPr lang="en-US" dirty="0"/>
              <a:t>An indication of the quality of your station’s ground connection</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T9B12 A 4-9</a:t>
            </a:r>
          </a:p>
        </p:txBody>
      </p:sp>
    </p:spTree>
    <p:extLst>
      <p:ext uri="{BB962C8B-B14F-4D97-AF65-F5344CB8AC3E}">
        <p14:creationId xmlns:p14="http://schemas.microsoft.com/office/powerpoint/2010/main" val="24196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E65F-91D8-5877-D84D-D4524AC4B519}"/>
              </a:ext>
            </a:extLst>
          </p:cNvPr>
          <p:cNvSpPr>
            <a:spLocks noGrp="1"/>
          </p:cNvSpPr>
          <p:nvPr>
            <p:ph type="title"/>
          </p:nvPr>
        </p:nvSpPr>
        <p:spPr/>
        <p:txBody>
          <a:bodyPr/>
          <a:lstStyle/>
          <a:p>
            <a:r>
              <a:rPr lang="en-US" dirty="0"/>
              <a:t>Practical Antenna Systems: Dipoles</a:t>
            </a:r>
          </a:p>
        </p:txBody>
      </p:sp>
      <p:sp>
        <p:nvSpPr>
          <p:cNvPr id="3" name="Content Placeholder 2">
            <a:extLst>
              <a:ext uri="{FF2B5EF4-FFF2-40B4-BE49-F238E27FC236}">
                <a16:creationId xmlns:a16="http://schemas.microsoft.com/office/drawing/2014/main" id="{181BDE79-D46E-5883-AE8B-84D2C6279287}"/>
              </a:ext>
            </a:extLst>
          </p:cNvPr>
          <p:cNvSpPr>
            <a:spLocks noGrp="1"/>
          </p:cNvSpPr>
          <p:nvPr>
            <p:ph idx="1"/>
          </p:nvPr>
        </p:nvSpPr>
        <p:spPr/>
        <p:txBody>
          <a:bodyPr>
            <a:normAutofit/>
          </a:bodyPr>
          <a:lstStyle/>
          <a:p>
            <a:r>
              <a:rPr lang="en-US" dirty="0"/>
              <a:t>Simplest type of antenna</a:t>
            </a:r>
          </a:p>
          <a:p>
            <a:r>
              <a:rPr lang="en-US" dirty="0"/>
              <a:t>Dipole means “two electrical parts”</a:t>
            </a:r>
          </a:p>
          <a:p>
            <a:r>
              <a:rPr lang="en-US" dirty="0"/>
              <a:t>Made from a straight conductor of wire one-half wavelength (1⁄2 λ) long with a feed point somewhere along the antenna</a:t>
            </a:r>
          </a:p>
          <a:p>
            <a:r>
              <a:rPr lang="en-US" dirty="0"/>
              <a:t>Most are oriented horizontally, particularly on the lower frequency bands, and radiate a horizontally polarized signal</a:t>
            </a:r>
          </a:p>
          <a:p>
            <a:pPr lvl="1"/>
            <a:r>
              <a:rPr lang="en-US" dirty="0"/>
              <a:t>Can also be installed vertically, sloping or even drooping from a single support in the middle (inverted-V)</a:t>
            </a:r>
          </a:p>
          <a:p>
            <a:r>
              <a:rPr lang="en-US" dirty="0"/>
              <a:t>The radiation pattern isolated in space looks like a donut</a:t>
            </a:r>
          </a:p>
        </p:txBody>
      </p:sp>
    </p:spTree>
    <p:extLst>
      <p:ext uri="{BB962C8B-B14F-4D97-AF65-F5344CB8AC3E}">
        <p14:creationId xmlns:p14="http://schemas.microsoft.com/office/powerpoint/2010/main" val="13659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BD95-378A-A68E-78BF-7FECE7E2E40D}"/>
              </a:ext>
            </a:extLst>
          </p:cNvPr>
          <p:cNvSpPr>
            <a:spLocks noGrp="1"/>
          </p:cNvSpPr>
          <p:nvPr>
            <p:ph type="title"/>
          </p:nvPr>
        </p:nvSpPr>
        <p:spPr/>
        <p:txBody>
          <a:bodyPr/>
          <a:lstStyle/>
          <a:p>
            <a:r>
              <a:rPr lang="en-US" dirty="0"/>
              <a:t>Ground Plane Antennas</a:t>
            </a:r>
          </a:p>
        </p:txBody>
      </p:sp>
      <p:sp>
        <p:nvSpPr>
          <p:cNvPr id="3" name="Content Placeholder 2">
            <a:extLst>
              <a:ext uri="{FF2B5EF4-FFF2-40B4-BE49-F238E27FC236}">
                <a16:creationId xmlns:a16="http://schemas.microsoft.com/office/drawing/2014/main" id="{4E576B5E-5682-501C-82A9-CCFC95E7666E}"/>
              </a:ext>
            </a:extLst>
          </p:cNvPr>
          <p:cNvSpPr>
            <a:spLocks noGrp="1"/>
          </p:cNvSpPr>
          <p:nvPr>
            <p:ph idx="1"/>
          </p:nvPr>
        </p:nvSpPr>
        <p:spPr/>
        <p:txBody>
          <a:bodyPr>
            <a:normAutofit fontScale="92500" lnSpcReduction="10000"/>
          </a:bodyPr>
          <a:lstStyle/>
          <a:p>
            <a:r>
              <a:rPr lang="en-US" dirty="0"/>
              <a:t>Most common type is one-quarter wavelength long (1⁄4 λ) with the feed point at the base </a:t>
            </a:r>
          </a:p>
          <a:p>
            <a:r>
              <a:rPr lang="en-US" dirty="0"/>
              <a:t>Acts like one-half of a dipole with the missing portion made up by the electrical mirror formed by the ground plane</a:t>
            </a:r>
          </a:p>
          <a:p>
            <a:r>
              <a:rPr lang="en-US" dirty="0"/>
              <a:t>Made from sheet metal or a screen of wires called radials that extend out from the base</a:t>
            </a:r>
          </a:p>
          <a:p>
            <a:r>
              <a:rPr lang="en-US" dirty="0"/>
              <a:t>Extended length of a 5⁄8-λ ground-plane focuses more energy toward the horizon (better range)</a:t>
            </a:r>
          </a:p>
          <a:p>
            <a:r>
              <a:rPr lang="en-US" dirty="0"/>
              <a:t>To reduce the physical size of the antenna, it is often constructed with some of the radiating conductor wound into a coil or a separate inductor inserted in the antenna … called is called </a:t>
            </a:r>
            <a:r>
              <a:rPr lang="en-US" i="1" dirty="0">
                <a:solidFill>
                  <a:srgbClr val="DA3427"/>
                </a:solidFill>
              </a:rPr>
              <a:t>inductive loading</a:t>
            </a:r>
          </a:p>
          <a:p>
            <a:endParaRPr lang="en-US" dirty="0"/>
          </a:p>
        </p:txBody>
      </p:sp>
    </p:spTree>
    <p:extLst>
      <p:ext uri="{BB962C8B-B14F-4D97-AF65-F5344CB8AC3E}">
        <p14:creationId xmlns:p14="http://schemas.microsoft.com/office/powerpoint/2010/main" val="23916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67E7D-BE1C-0769-90BD-6468F5327671}"/>
              </a:ext>
            </a:extLst>
          </p:cNvPr>
          <p:cNvPicPr>
            <a:picLocks noChangeAspect="1"/>
          </p:cNvPicPr>
          <p:nvPr/>
        </p:nvPicPr>
        <p:blipFill>
          <a:blip r:embed="rId2"/>
          <a:stretch>
            <a:fillRect/>
          </a:stretch>
        </p:blipFill>
        <p:spPr>
          <a:xfrm>
            <a:off x="108234" y="193997"/>
            <a:ext cx="8537002" cy="6497748"/>
          </a:xfrm>
          <a:prstGeom prst="rect">
            <a:avLst/>
          </a:prstGeom>
        </p:spPr>
      </p:pic>
      <p:sp>
        <p:nvSpPr>
          <p:cNvPr id="5" name="TextBox 4">
            <a:extLst>
              <a:ext uri="{FF2B5EF4-FFF2-40B4-BE49-F238E27FC236}">
                <a16:creationId xmlns:a16="http://schemas.microsoft.com/office/drawing/2014/main" id="{3B6A5E66-843F-F931-FD1C-9816C5360AD0}"/>
              </a:ext>
            </a:extLst>
          </p:cNvPr>
          <p:cNvSpPr txBox="1"/>
          <p:nvPr/>
        </p:nvSpPr>
        <p:spPr>
          <a:xfrm>
            <a:off x="8908472" y="1108364"/>
            <a:ext cx="3048001" cy="5324535"/>
          </a:xfrm>
          <a:prstGeom prst="rect">
            <a:avLst/>
          </a:prstGeom>
          <a:noFill/>
        </p:spPr>
        <p:txBody>
          <a:bodyPr wrap="square" rtlCol="0">
            <a:spAutoFit/>
          </a:bodyPr>
          <a:lstStyle/>
          <a:p>
            <a:r>
              <a:rPr lang="en-US" sz="2000" b="1" dirty="0"/>
              <a:t>Figure 4.10 </a:t>
            </a:r>
            <a:r>
              <a:rPr lang="en-US" sz="2000" dirty="0"/>
              <a:t>— A </a:t>
            </a:r>
            <a:r>
              <a:rPr lang="en-US" sz="2000" i="1" dirty="0">
                <a:solidFill>
                  <a:srgbClr val="0000FF"/>
                </a:solidFill>
              </a:rPr>
              <a:t>ground-plane </a:t>
            </a:r>
            <a:r>
              <a:rPr lang="en-US" sz="2000" dirty="0"/>
              <a:t>makes up an electrical mirror that creates an image of the missing half of a ground-plane antenna. The result is an antenna that acts very much like a dipole. The ground plane can be made up of a screen of wires (often used at HF) or a metal surface at VHF and UHF. For VHF and UHF antennas mounted on masts, a  counterpoise of a few wires serves the same purpose.</a:t>
            </a:r>
          </a:p>
        </p:txBody>
      </p:sp>
    </p:spTree>
    <p:extLst>
      <p:ext uri="{BB962C8B-B14F-4D97-AF65-F5344CB8AC3E}">
        <p14:creationId xmlns:p14="http://schemas.microsoft.com/office/powerpoint/2010/main" val="220672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356A-141F-829E-652F-26F7E9C2B147}"/>
              </a:ext>
            </a:extLst>
          </p:cNvPr>
          <p:cNvSpPr>
            <a:spLocks noGrp="1"/>
          </p:cNvSpPr>
          <p:nvPr>
            <p:ph type="title"/>
          </p:nvPr>
        </p:nvSpPr>
        <p:spPr/>
        <p:txBody>
          <a:bodyPr/>
          <a:lstStyle/>
          <a:p>
            <a:r>
              <a:rPr lang="en-US" dirty="0"/>
              <a:t>Tropospheric Propagation</a:t>
            </a:r>
          </a:p>
        </p:txBody>
      </p:sp>
      <p:sp>
        <p:nvSpPr>
          <p:cNvPr id="3" name="Content Placeholder 2">
            <a:extLst>
              <a:ext uri="{FF2B5EF4-FFF2-40B4-BE49-F238E27FC236}">
                <a16:creationId xmlns:a16="http://schemas.microsoft.com/office/drawing/2014/main" id="{6619FF26-E57C-FAF7-AD38-69E09EBD3F94}"/>
              </a:ext>
            </a:extLst>
          </p:cNvPr>
          <p:cNvSpPr>
            <a:spLocks noGrp="1"/>
          </p:cNvSpPr>
          <p:nvPr>
            <p:ph idx="1"/>
          </p:nvPr>
        </p:nvSpPr>
        <p:spPr/>
        <p:txBody>
          <a:bodyPr/>
          <a:lstStyle/>
          <a:p>
            <a:r>
              <a:rPr lang="en-US" dirty="0"/>
              <a:t>Propagation at and above VHF frequencies are assisted by variations in the atmosphere</a:t>
            </a:r>
          </a:p>
          <a:p>
            <a:r>
              <a:rPr lang="en-US" dirty="0"/>
              <a:t>Variations such as weather fronts or temperature inversions create layers of air next to each other that have different characteristics</a:t>
            </a:r>
          </a:p>
          <a:p>
            <a:r>
              <a:rPr lang="en-US" dirty="0"/>
              <a:t>The layers form structures called ducts that can guide even microwave signals for long distances</a:t>
            </a:r>
          </a:p>
          <a:p>
            <a:r>
              <a:rPr lang="en-US" dirty="0"/>
              <a:t>Regularly used by amateurs to make VHF and UHF contacts that would otherwise be impossible by line-of-sight propagation (300 miles or more)</a:t>
            </a:r>
          </a:p>
        </p:txBody>
      </p:sp>
    </p:spTree>
    <p:extLst>
      <p:ext uri="{BB962C8B-B14F-4D97-AF65-F5344CB8AC3E}">
        <p14:creationId xmlns:p14="http://schemas.microsoft.com/office/powerpoint/2010/main" val="107168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EE42-D536-D32B-0E1E-F6BBA4B3612A}"/>
              </a:ext>
            </a:extLst>
          </p:cNvPr>
          <p:cNvSpPr>
            <a:spLocks noGrp="1"/>
          </p:cNvSpPr>
          <p:nvPr>
            <p:ph type="title"/>
          </p:nvPr>
        </p:nvSpPr>
        <p:spPr/>
        <p:txBody>
          <a:bodyPr/>
          <a:lstStyle/>
          <a:p>
            <a:r>
              <a:rPr lang="en-US" dirty="0"/>
              <a:t>Antennas for Handheld Radios</a:t>
            </a:r>
          </a:p>
        </p:txBody>
      </p:sp>
      <p:sp>
        <p:nvSpPr>
          <p:cNvPr id="3" name="Content Placeholder 2">
            <a:extLst>
              <a:ext uri="{FF2B5EF4-FFF2-40B4-BE49-F238E27FC236}">
                <a16:creationId xmlns:a16="http://schemas.microsoft.com/office/drawing/2014/main" id="{3F04C04A-322F-B492-D3E3-D97DB759950D}"/>
              </a:ext>
            </a:extLst>
          </p:cNvPr>
          <p:cNvSpPr>
            <a:spLocks noGrp="1"/>
          </p:cNvSpPr>
          <p:nvPr>
            <p:ph idx="1"/>
          </p:nvPr>
        </p:nvSpPr>
        <p:spPr/>
        <p:txBody>
          <a:bodyPr/>
          <a:lstStyle/>
          <a:p>
            <a:r>
              <a:rPr lang="en-US" dirty="0"/>
              <a:t>The flexible antenna used with most handheld radios is called a </a:t>
            </a:r>
            <a:r>
              <a:rPr lang="en-US" i="1" dirty="0">
                <a:solidFill>
                  <a:srgbClr val="DA3427"/>
                </a:solidFill>
              </a:rPr>
              <a:t>rubber duck </a:t>
            </a:r>
            <a:r>
              <a:rPr lang="en-US" dirty="0"/>
              <a:t>(ground-plane antenna shortened by coiling the conductor inside a plastic coating)</a:t>
            </a:r>
          </a:p>
          <a:p>
            <a:pPr lvl="1"/>
            <a:r>
              <a:rPr lang="en-US" dirty="0"/>
              <a:t>Doesn’t transmit or receive as well as a full-sized ground-plane antenna</a:t>
            </a:r>
          </a:p>
          <a:p>
            <a:pPr lvl="1"/>
            <a:r>
              <a:rPr lang="en-US" dirty="0"/>
              <a:t>For best performance, hold the transceiver so that the antenna is vertical</a:t>
            </a:r>
          </a:p>
          <a:p>
            <a:pPr lvl="1"/>
            <a:r>
              <a:rPr lang="en-US" dirty="0"/>
              <a:t>Not very effective inside vehicles … up to 20 time less effective than an external mobile antenna</a:t>
            </a:r>
          </a:p>
          <a:p>
            <a:r>
              <a:rPr lang="en-US" dirty="0"/>
              <a:t>Easy to connect handhelds to full-sized antennas … uses standard RF connectors … a 5-watt handheld can easily reach 10 miles with a “good” antenna</a:t>
            </a:r>
          </a:p>
        </p:txBody>
      </p:sp>
    </p:spTree>
    <p:extLst>
      <p:ext uri="{BB962C8B-B14F-4D97-AF65-F5344CB8AC3E}">
        <p14:creationId xmlns:p14="http://schemas.microsoft.com/office/powerpoint/2010/main" val="102023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93D1-4B72-E8DA-1CDB-8EEE6E52CFE8}"/>
              </a:ext>
            </a:extLst>
          </p:cNvPr>
          <p:cNvSpPr>
            <a:spLocks noGrp="1"/>
          </p:cNvSpPr>
          <p:nvPr>
            <p:ph type="title"/>
          </p:nvPr>
        </p:nvSpPr>
        <p:spPr>
          <a:xfrm>
            <a:off x="838200" y="365126"/>
            <a:ext cx="10515600" cy="790068"/>
          </a:xfrm>
        </p:spPr>
        <p:txBody>
          <a:bodyPr/>
          <a:lstStyle/>
          <a:p>
            <a:r>
              <a:rPr lang="en-US" dirty="0"/>
              <a:t>Calculating Antenna Length (dipole)</a:t>
            </a:r>
          </a:p>
        </p:txBody>
      </p:sp>
      <p:sp>
        <p:nvSpPr>
          <p:cNvPr id="3" name="Content Placeholder 2">
            <a:extLst>
              <a:ext uri="{FF2B5EF4-FFF2-40B4-BE49-F238E27FC236}">
                <a16:creationId xmlns:a16="http://schemas.microsoft.com/office/drawing/2014/main" id="{8B9CBC67-2D91-DAFF-43E3-48E8551262ED}"/>
              </a:ext>
            </a:extLst>
          </p:cNvPr>
          <p:cNvSpPr>
            <a:spLocks noGrp="1"/>
          </p:cNvSpPr>
          <p:nvPr>
            <p:ph idx="1"/>
          </p:nvPr>
        </p:nvSpPr>
        <p:spPr>
          <a:xfrm>
            <a:off x="838200" y="1424747"/>
            <a:ext cx="10515600" cy="695902"/>
          </a:xfrm>
        </p:spPr>
        <p:txBody>
          <a:bodyPr/>
          <a:lstStyle/>
          <a:p>
            <a:r>
              <a:rPr lang="en-US" dirty="0"/>
              <a:t>To calculate length of a resonant dipole 1⁄2-</a:t>
            </a:r>
            <a:r>
              <a:rPr lang="el-GR" dirty="0"/>
              <a:t>λ </a:t>
            </a:r>
            <a:r>
              <a:rPr lang="en-US" dirty="0"/>
              <a:t>long …</a:t>
            </a:r>
          </a:p>
        </p:txBody>
      </p:sp>
      <p:sp>
        <p:nvSpPr>
          <p:cNvPr id="4" name="TextBox 3">
            <a:extLst>
              <a:ext uri="{FF2B5EF4-FFF2-40B4-BE49-F238E27FC236}">
                <a16:creationId xmlns:a16="http://schemas.microsoft.com/office/drawing/2014/main" id="{0EDC40C3-D041-741D-2B51-96F696D0EB97}"/>
              </a:ext>
            </a:extLst>
          </p:cNvPr>
          <p:cNvSpPr txBox="1"/>
          <p:nvPr/>
        </p:nvSpPr>
        <p:spPr>
          <a:xfrm>
            <a:off x="1884218" y="2042297"/>
            <a:ext cx="6539346" cy="830997"/>
          </a:xfrm>
          <a:prstGeom prst="rect">
            <a:avLst/>
          </a:prstGeom>
          <a:noFill/>
        </p:spPr>
        <p:txBody>
          <a:bodyPr wrap="square" rtlCol="0">
            <a:spAutoFit/>
          </a:bodyPr>
          <a:lstStyle/>
          <a:p>
            <a:r>
              <a:rPr lang="en-US" sz="2400" dirty="0"/>
              <a:t>Length (in feet) = 468 / frequency (in MHz) … or</a:t>
            </a:r>
          </a:p>
          <a:p>
            <a:r>
              <a:rPr lang="en-US" sz="2400" dirty="0">
                <a:solidFill>
                  <a:srgbClr val="0000FF"/>
                </a:solidFill>
              </a:rPr>
              <a:t>Length = 468 / f</a:t>
            </a:r>
          </a:p>
        </p:txBody>
      </p:sp>
      <p:sp>
        <p:nvSpPr>
          <p:cNvPr id="5" name="TextBox 4">
            <a:extLst>
              <a:ext uri="{FF2B5EF4-FFF2-40B4-BE49-F238E27FC236}">
                <a16:creationId xmlns:a16="http://schemas.microsoft.com/office/drawing/2014/main" id="{32B00D37-FA94-0BAA-8ED0-43C1F839DCCA}"/>
              </a:ext>
            </a:extLst>
          </p:cNvPr>
          <p:cNvSpPr txBox="1"/>
          <p:nvPr/>
        </p:nvSpPr>
        <p:spPr>
          <a:xfrm>
            <a:off x="1884218" y="2937153"/>
            <a:ext cx="8118764" cy="830997"/>
          </a:xfrm>
          <a:prstGeom prst="rect">
            <a:avLst/>
          </a:prstGeom>
          <a:noFill/>
        </p:spPr>
        <p:txBody>
          <a:bodyPr wrap="square" rtlCol="0">
            <a:spAutoFit/>
          </a:bodyPr>
          <a:lstStyle/>
          <a:p>
            <a:r>
              <a:rPr lang="en-US" sz="2400" dirty="0"/>
              <a:t>Example: At 50.1 MHz (in the 6 meter band), dipole length is</a:t>
            </a:r>
          </a:p>
          <a:p>
            <a:r>
              <a:rPr lang="en-US" sz="2400" dirty="0"/>
              <a:t>calculated as 468 / 50.1 = 9.33 feet = </a:t>
            </a:r>
            <a:r>
              <a:rPr lang="en-US" sz="2400" dirty="0">
                <a:solidFill>
                  <a:srgbClr val="DA3427"/>
                </a:solidFill>
              </a:rPr>
              <a:t>112 inches long</a:t>
            </a:r>
          </a:p>
        </p:txBody>
      </p:sp>
      <p:sp>
        <p:nvSpPr>
          <p:cNvPr id="6" name="TextBox 5">
            <a:extLst>
              <a:ext uri="{FF2B5EF4-FFF2-40B4-BE49-F238E27FC236}">
                <a16:creationId xmlns:a16="http://schemas.microsoft.com/office/drawing/2014/main" id="{A80E15DE-9E46-D9B4-C5EF-7C988CABA9C5}"/>
              </a:ext>
            </a:extLst>
          </p:cNvPr>
          <p:cNvSpPr txBox="1"/>
          <p:nvPr/>
        </p:nvSpPr>
        <p:spPr>
          <a:xfrm>
            <a:off x="678872" y="4092256"/>
            <a:ext cx="10674927" cy="1061829"/>
          </a:xfrm>
          <a:prstGeom prst="rect">
            <a:avLst/>
          </a:prstGeom>
          <a:noFill/>
        </p:spPr>
        <p:txBody>
          <a:bodyPr wrap="square" rtlCol="0">
            <a:spAutoFit/>
          </a:bodyPr>
          <a:lstStyle/>
          <a:p>
            <a:r>
              <a:rPr lang="en-US" sz="2100" b="1" dirty="0"/>
              <a:t>NOTE</a:t>
            </a:r>
            <a:r>
              <a:rPr lang="en-US" sz="2100" dirty="0"/>
              <a:t>: The value of the constant used in the formula accounts for effects that cause an antenna to act like it is a little longer electrically than it is physically. The actual resonant length is affected by height above ground, its electrical properties, and nearby conductive objects. So …</a:t>
            </a:r>
          </a:p>
        </p:txBody>
      </p:sp>
      <p:sp>
        <p:nvSpPr>
          <p:cNvPr id="7" name="TextBox 6">
            <a:extLst>
              <a:ext uri="{FF2B5EF4-FFF2-40B4-BE49-F238E27FC236}">
                <a16:creationId xmlns:a16="http://schemas.microsoft.com/office/drawing/2014/main" id="{C6446F09-B2F7-857A-B81C-D07249C3A561}"/>
              </a:ext>
            </a:extLst>
          </p:cNvPr>
          <p:cNvSpPr txBox="1"/>
          <p:nvPr/>
        </p:nvSpPr>
        <p:spPr>
          <a:xfrm>
            <a:off x="678873" y="5433525"/>
            <a:ext cx="10674926" cy="1384995"/>
          </a:xfrm>
          <a:prstGeom prst="rect">
            <a:avLst/>
          </a:prstGeom>
          <a:noFill/>
        </p:spPr>
        <p:txBody>
          <a:bodyPr wrap="square" rtlCol="0">
            <a:spAutoFit/>
          </a:bodyPr>
          <a:lstStyle/>
          <a:p>
            <a:r>
              <a:rPr lang="en-US" sz="2100" dirty="0"/>
              <a:t>Make the dipole a few percent longer at first (use 490 instead of 468), then use an SWR meter or antenna analyzer to determine the resonant frequency. Assuming the resonant frequency is too low because the dipole is too long, shorten it until the dipole is resonant at the desired frequency. </a:t>
            </a:r>
          </a:p>
        </p:txBody>
      </p:sp>
    </p:spTree>
    <p:extLst>
      <p:ext uri="{BB962C8B-B14F-4D97-AF65-F5344CB8AC3E}">
        <p14:creationId xmlns:p14="http://schemas.microsoft.com/office/powerpoint/2010/main" val="198735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9038-8780-FDC4-9DB2-8C8C57FC34EB}"/>
              </a:ext>
            </a:extLst>
          </p:cNvPr>
          <p:cNvSpPr>
            <a:spLocks noGrp="1"/>
          </p:cNvSpPr>
          <p:nvPr>
            <p:ph type="title"/>
          </p:nvPr>
        </p:nvSpPr>
        <p:spPr/>
        <p:txBody>
          <a:bodyPr/>
          <a:lstStyle/>
          <a:p>
            <a:r>
              <a:rPr lang="en-US" dirty="0"/>
              <a:t>Calculating Ground Plane Length</a:t>
            </a:r>
          </a:p>
        </p:txBody>
      </p:sp>
      <p:sp>
        <p:nvSpPr>
          <p:cNvPr id="3" name="Content Placeholder 2">
            <a:extLst>
              <a:ext uri="{FF2B5EF4-FFF2-40B4-BE49-F238E27FC236}">
                <a16:creationId xmlns:a16="http://schemas.microsoft.com/office/drawing/2014/main" id="{EE3F7BB8-E230-415F-A5A4-A58DECECDEE6}"/>
              </a:ext>
            </a:extLst>
          </p:cNvPr>
          <p:cNvSpPr>
            <a:spLocks noGrp="1"/>
          </p:cNvSpPr>
          <p:nvPr>
            <p:ph idx="1"/>
          </p:nvPr>
        </p:nvSpPr>
        <p:spPr>
          <a:xfrm>
            <a:off x="838200" y="1825625"/>
            <a:ext cx="10214811" cy="4351338"/>
          </a:xfrm>
        </p:spPr>
        <p:txBody>
          <a:bodyPr/>
          <a:lstStyle/>
          <a:p>
            <a:r>
              <a:rPr lang="en-US" dirty="0"/>
              <a:t>The length of a ground-plane antenna is half that of a dipole and is often estimated as: length (in feet) = 234 / frequency (in MHz)</a:t>
            </a:r>
          </a:p>
          <a:p>
            <a:r>
              <a:rPr lang="en-US" dirty="0"/>
              <a:t>Example: At 146 MHz, a λ/4 ground-plane is 234 / 146 = 1.6 feet = 19 ¼ inches long</a:t>
            </a:r>
          </a:p>
          <a:p>
            <a:r>
              <a:rPr lang="en-US" dirty="0"/>
              <a:t>Length adjustments also apply (similar to previous note about dipoles)</a:t>
            </a:r>
          </a:p>
          <a:p>
            <a:endParaRPr lang="en-US" dirty="0"/>
          </a:p>
        </p:txBody>
      </p:sp>
    </p:spTree>
    <p:extLst>
      <p:ext uri="{BB962C8B-B14F-4D97-AF65-F5344CB8AC3E}">
        <p14:creationId xmlns:p14="http://schemas.microsoft.com/office/powerpoint/2010/main" val="8520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F4E5-FC64-42B6-301B-7C361010C755}"/>
              </a:ext>
            </a:extLst>
          </p:cNvPr>
          <p:cNvSpPr>
            <a:spLocks noGrp="1"/>
          </p:cNvSpPr>
          <p:nvPr>
            <p:ph type="title"/>
          </p:nvPr>
        </p:nvSpPr>
        <p:spPr/>
        <p:txBody>
          <a:bodyPr/>
          <a:lstStyle/>
          <a:p>
            <a:r>
              <a:rPr lang="en-US" dirty="0"/>
              <a:t>Directional Antennas</a:t>
            </a:r>
          </a:p>
        </p:txBody>
      </p:sp>
      <p:sp>
        <p:nvSpPr>
          <p:cNvPr id="3" name="Content Placeholder 2">
            <a:extLst>
              <a:ext uri="{FF2B5EF4-FFF2-40B4-BE49-F238E27FC236}">
                <a16:creationId xmlns:a16="http://schemas.microsoft.com/office/drawing/2014/main" id="{B7FA2E0F-06E0-8A1E-FDE3-7F42063DD757}"/>
              </a:ext>
            </a:extLst>
          </p:cNvPr>
          <p:cNvSpPr>
            <a:spLocks noGrp="1"/>
          </p:cNvSpPr>
          <p:nvPr>
            <p:ph idx="1"/>
          </p:nvPr>
        </p:nvSpPr>
        <p:spPr>
          <a:xfrm>
            <a:off x="838199" y="1825625"/>
            <a:ext cx="10771909" cy="4351338"/>
          </a:xfrm>
        </p:spPr>
        <p:txBody>
          <a:bodyPr/>
          <a:lstStyle/>
          <a:p>
            <a:r>
              <a:rPr lang="en-US" dirty="0"/>
              <a:t>Simple dipoles, ground-planes, and loops work well, but they have little gain (radiation patterns don’t have strongly preferred directions)</a:t>
            </a:r>
          </a:p>
          <a:p>
            <a:r>
              <a:rPr lang="en-US" dirty="0"/>
              <a:t>Use a </a:t>
            </a:r>
            <a:r>
              <a:rPr lang="en-US" i="1" dirty="0">
                <a:solidFill>
                  <a:srgbClr val="DA3427"/>
                </a:solidFill>
              </a:rPr>
              <a:t>directional beam antenna </a:t>
            </a:r>
            <a:r>
              <a:rPr lang="en-US" dirty="0"/>
              <a:t>get the best reception in one direction</a:t>
            </a:r>
          </a:p>
          <a:p>
            <a:r>
              <a:rPr lang="en-US" dirty="0"/>
              <a:t>On VHF and UHF, if a direct signal path is blocked, a beam antenna can be used to aim the signal at a reflecting surface to bypass the obstruction</a:t>
            </a:r>
          </a:p>
          <a:p>
            <a:r>
              <a:rPr lang="en-US" dirty="0"/>
              <a:t>Most widely used type of beam antennas are </a:t>
            </a:r>
            <a:r>
              <a:rPr lang="en-US" i="1" dirty="0">
                <a:solidFill>
                  <a:srgbClr val="DA3427"/>
                </a:solidFill>
              </a:rPr>
              <a:t>Yagis</a:t>
            </a:r>
          </a:p>
          <a:p>
            <a:r>
              <a:rPr lang="en-US" dirty="0"/>
              <a:t>Yagi beam antennas have much more </a:t>
            </a:r>
            <a:r>
              <a:rPr lang="en-US" i="1" dirty="0">
                <a:solidFill>
                  <a:srgbClr val="DA3427"/>
                </a:solidFill>
              </a:rPr>
              <a:t>gain</a:t>
            </a:r>
            <a:r>
              <a:rPr lang="en-US" dirty="0"/>
              <a:t> than omni-directionals in their preferred direction</a:t>
            </a:r>
          </a:p>
        </p:txBody>
      </p:sp>
    </p:spTree>
    <p:extLst>
      <p:ext uri="{BB962C8B-B14F-4D97-AF65-F5344CB8AC3E}">
        <p14:creationId xmlns:p14="http://schemas.microsoft.com/office/powerpoint/2010/main" val="22955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7C958-8F3E-F7D5-B25F-CEE7ED1FA9F7}"/>
              </a:ext>
            </a:extLst>
          </p:cNvPr>
          <p:cNvSpPr>
            <a:spLocks noGrp="1"/>
          </p:cNvSpPr>
          <p:nvPr>
            <p:ph type="title"/>
          </p:nvPr>
        </p:nvSpPr>
        <p:spPr>
          <a:xfrm>
            <a:off x="138545" y="182563"/>
            <a:ext cx="10515600" cy="925802"/>
          </a:xfrm>
        </p:spPr>
        <p:txBody>
          <a:bodyPr/>
          <a:lstStyle/>
          <a:p>
            <a:r>
              <a:rPr lang="en-US" dirty="0"/>
              <a:t>Yagi</a:t>
            </a:r>
          </a:p>
        </p:txBody>
      </p:sp>
      <p:pic>
        <p:nvPicPr>
          <p:cNvPr id="4" name="Picture 3">
            <a:extLst>
              <a:ext uri="{FF2B5EF4-FFF2-40B4-BE49-F238E27FC236}">
                <a16:creationId xmlns:a16="http://schemas.microsoft.com/office/drawing/2014/main" id="{19DBB38C-22DF-3968-3473-15DFB1B73431}"/>
              </a:ext>
            </a:extLst>
          </p:cNvPr>
          <p:cNvPicPr>
            <a:picLocks noChangeAspect="1"/>
          </p:cNvPicPr>
          <p:nvPr/>
        </p:nvPicPr>
        <p:blipFill>
          <a:blip r:embed="rId2"/>
          <a:stretch>
            <a:fillRect/>
          </a:stretch>
        </p:blipFill>
        <p:spPr>
          <a:xfrm>
            <a:off x="5599099" y="182562"/>
            <a:ext cx="6254291" cy="6492875"/>
          </a:xfrm>
          <a:prstGeom prst="rect">
            <a:avLst/>
          </a:prstGeom>
        </p:spPr>
      </p:pic>
      <p:sp>
        <p:nvSpPr>
          <p:cNvPr id="5" name="TextBox 4">
            <a:extLst>
              <a:ext uri="{FF2B5EF4-FFF2-40B4-BE49-F238E27FC236}">
                <a16:creationId xmlns:a16="http://schemas.microsoft.com/office/drawing/2014/main" id="{3B2933F1-177F-1F05-2919-2317538E081D}"/>
              </a:ext>
            </a:extLst>
          </p:cNvPr>
          <p:cNvSpPr txBox="1"/>
          <p:nvPr/>
        </p:nvSpPr>
        <p:spPr>
          <a:xfrm>
            <a:off x="138545" y="1108365"/>
            <a:ext cx="5070764" cy="5632311"/>
          </a:xfrm>
          <a:prstGeom prst="rect">
            <a:avLst/>
          </a:prstGeom>
          <a:noFill/>
        </p:spPr>
        <p:txBody>
          <a:bodyPr wrap="square" rtlCol="0">
            <a:spAutoFit/>
          </a:bodyPr>
          <a:lstStyle/>
          <a:p>
            <a:r>
              <a:rPr lang="en-US" sz="2400" dirty="0"/>
              <a:t>Figure 4.13 — The radiation pattern of a typical, three-element Yagi antenna with a driven element, reflector, and director shows that most of the </a:t>
            </a:r>
            <a:r>
              <a:rPr lang="en-US" sz="2400" i="1" dirty="0">
                <a:solidFill>
                  <a:srgbClr val="DA3427"/>
                </a:solidFill>
              </a:rPr>
              <a:t>antenna’s energy is focused in one</a:t>
            </a:r>
          </a:p>
          <a:p>
            <a:r>
              <a:rPr lang="en-US" sz="2400" i="1" dirty="0">
                <a:solidFill>
                  <a:srgbClr val="DA3427"/>
                </a:solidFill>
              </a:rPr>
              <a:t>direction along the boom </a:t>
            </a:r>
            <a:r>
              <a:rPr lang="en-US" sz="2400" dirty="0"/>
              <a:t>of the antenna (along the 0-180 axis of the graph.) Smaller amounts are radiated toward the side and back. This</a:t>
            </a:r>
          </a:p>
          <a:p>
            <a:r>
              <a:rPr lang="en-US" sz="2400" dirty="0"/>
              <a:t>antenna also rejects noise and interference from the side and back. The round pattern of the isotropic antenna and the figure-eight</a:t>
            </a:r>
          </a:p>
          <a:p>
            <a:r>
              <a:rPr lang="en-US" sz="2400" dirty="0"/>
              <a:t>pattern of a dipole are included for reference.</a:t>
            </a:r>
          </a:p>
        </p:txBody>
      </p:sp>
    </p:spTree>
    <p:extLst>
      <p:ext uri="{BB962C8B-B14F-4D97-AF65-F5344CB8AC3E}">
        <p14:creationId xmlns:p14="http://schemas.microsoft.com/office/powerpoint/2010/main" val="36164115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D580-5276-6809-1DEC-B2951ECF53DB}"/>
              </a:ext>
            </a:extLst>
          </p:cNvPr>
          <p:cNvSpPr>
            <a:spLocks noGrp="1"/>
          </p:cNvSpPr>
          <p:nvPr>
            <p:ph type="title"/>
          </p:nvPr>
        </p:nvSpPr>
        <p:spPr/>
        <p:txBody>
          <a:bodyPr/>
          <a:lstStyle/>
          <a:p>
            <a:r>
              <a:rPr lang="en-US" dirty="0"/>
              <a:t>Yagis (cont.)</a:t>
            </a:r>
          </a:p>
        </p:txBody>
      </p:sp>
      <p:sp>
        <p:nvSpPr>
          <p:cNvPr id="3" name="Content Placeholder 2">
            <a:extLst>
              <a:ext uri="{FF2B5EF4-FFF2-40B4-BE49-F238E27FC236}">
                <a16:creationId xmlns:a16="http://schemas.microsoft.com/office/drawing/2014/main" id="{685F5534-3802-E367-9A88-3BB1219EFE28}"/>
              </a:ext>
            </a:extLst>
          </p:cNvPr>
          <p:cNvSpPr>
            <a:spLocks noGrp="1"/>
          </p:cNvSpPr>
          <p:nvPr>
            <p:ph idx="1"/>
          </p:nvPr>
        </p:nvSpPr>
        <p:spPr>
          <a:xfrm>
            <a:off x="505691" y="1690688"/>
            <a:ext cx="5257800" cy="4351338"/>
          </a:xfrm>
        </p:spPr>
        <p:txBody>
          <a:bodyPr>
            <a:normAutofit lnSpcReduction="10000"/>
          </a:bodyPr>
          <a:lstStyle/>
          <a:p>
            <a:r>
              <a:rPr lang="en-US" dirty="0"/>
              <a:t>Horizontally polarized Yagis are usually used for long-distance communications (results in lower ground losses when the wave reflects from or travels along the ground)</a:t>
            </a:r>
          </a:p>
          <a:p>
            <a:r>
              <a:rPr lang="en-US" dirty="0"/>
              <a:t>As frequency increases and the size of Yagi elements become smaller, it becomes more difficult to construct practical antennas</a:t>
            </a:r>
          </a:p>
          <a:p>
            <a:pPr lvl="1"/>
            <a:r>
              <a:rPr lang="en-US" dirty="0"/>
              <a:t>Above 1GHz, </a:t>
            </a:r>
            <a:r>
              <a:rPr lang="en-US" i="1" dirty="0">
                <a:solidFill>
                  <a:srgbClr val="DA3427"/>
                </a:solidFill>
              </a:rPr>
              <a:t>dish antennas </a:t>
            </a:r>
            <a:r>
              <a:rPr lang="en-US" dirty="0"/>
              <a:t>become practical</a:t>
            </a:r>
          </a:p>
          <a:p>
            <a:endParaRPr lang="en-US" dirty="0"/>
          </a:p>
        </p:txBody>
      </p:sp>
      <p:pic>
        <p:nvPicPr>
          <p:cNvPr id="5" name="Picture 4">
            <a:extLst>
              <a:ext uri="{FF2B5EF4-FFF2-40B4-BE49-F238E27FC236}">
                <a16:creationId xmlns:a16="http://schemas.microsoft.com/office/drawing/2014/main" id="{471A9D9D-97E0-DC47-E636-7C0389DD6FD8}"/>
              </a:ext>
            </a:extLst>
          </p:cNvPr>
          <p:cNvPicPr>
            <a:picLocks noChangeAspect="1"/>
          </p:cNvPicPr>
          <p:nvPr/>
        </p:nvPicPr>
        <p:blipFill>
          <a:blip r:embed="rId2"/>
          <a:stretch>
            <a:fillRect/>
          </a:stretch>
        </p:blipFill>
        <p:spPr>
          <a:xfrm>
            <a:off x="7567866" y="1027906"/>
            <a:ext cx="4118443" cy="4106366"/>
          </a:xfrm>
          <a:prstGeom prst="rect">
            <a:avLst/>
          </a:prstGeom>
          <a:ln>
            <a:solidFill>
              <a:schemeClr val="tx1"/>
            </a:solidFill>
          </a:ln>
        </p:spPr>
      </p:pic>
      <p:sp>
        <p:nvSpPr>
          <p:cNvPr id="6" name="TextBox 5">
            <a:extLst>
              <a:ext uri="{FF2B5EF4-FFF2-40B4-BE49-F238E27FC236}">
                <a16:creationId xmlns:a16="http://schemas.microsoft.com/office/drawing/2014/main" id="{6B625C0F-D1D1-3A4E-A4F4-0CBE2EC7A25D}"/>
              </a:ext>
            </a:extLst>
          </p:cNvPr>
          <p:cNvSpPr txBox="1"/>
          <p:nvPr/>
        </p:nvSpPr>
        <p:spPr>
          <a:xfrm>
            <a:off x="7567866" y="5368429"/>
            <a:ext cx="4118443" cy="1323439"/>
          </a:xfrm>
          <a:prstGeom prst="rect">
            <a:avLst/>
          </a:prstGeom>
          <a:noFill/>
        </p:spPr>
        <p:txBody>
          <a:bodyPr wrap="square" rtlCol="0">
            <a:spAutoFit/>
          </a:bodyPr>
          <a:lstStyle/>
          <a:p>
            <a:r>
              <a:rPr lang="en-US" sz="2000" dirty="0"/>
              <a:t>Figure 4.14 — N7CFO’s dish antenna operates on 10 GHz and is portable enough to be taken on contest outings.</a:t>
            </a:r>
          </a:p>
        </p:txBody>
      </p:sp>
      <p:pic>
        <p:nvPicPr>
          <p:cNvPr id="7" name="Picture 6">
            <a:extLst>
              <a:ext uri="{FF2B5EF4-FFF2-40B4-BE49-F238E27FC236}">
                <a16:creationId xmlns:a16="http://schemas.microsoft.com/office/drawing/2014/main" id="{6BEE507D-C560-340B-1DF9-791280E7DD02}"/>
              </a:ext>
            </a:extLst>
          </p:cNvPr>
          <p:cNvPicPr>
            <a:picLocks noChangeAspect="1"/>
          </p:cNvPicPr>
          <p:nvPr/>
        </p:nvPicPr>
        <p:blipFill>
          <a:blip r:embed="rId2"/>
          <a:stretch>
            <a:fillRect/>
          </a:stretch>
        </p:blipFill>
        <p:spPr>
          <a:xfrm>
            <a:off x="7567866" y="1039783"/>
            <a:ext cx="4118443" cy="4106366"/>
          </a:xfrm>
          <a:prstGeom prst="rect">
            <a:avLst/>
          </a:prstGeom>
          <a:ln>
            <a:solidFill>
              <a:schemeClr val="tx1"/>
            </a:solidFill>
          </a:ln>
        </p:spPr>
      </p:pic>
      <p:sp>
        <p:nvSpPr>
          <p:cNvPr id="8" name="TextBox 7">
            <a:extLst>
              <a:ext uri="{FF2B5EF4-FFF2-40B4-BE49-F238E27FC236}">
                <a16:creationId xmlns:a16="http://schemas.microsoft.com/office/drawing/2014/main" id="{61311D2C-A106-53D1-0323-A1ACB8DA8EE0}"/>
              </a:ext>
            </a:extLst>
          </p:cNvPr>
          <p:cNvSpPr txBox="1"/>
          <p:nvPr/>
        </p:nvSpPr>
        <p:spPr>
          <a:xfrm>
            <a:off x="7567866" y="5380306"/>
            <a:ext cx="4118443" cy="1323439"/>
          </a:xfrm>
          <a:prstGeom prst="rect">
            <a:avLst/>
          </a:prstGeom>
          <a:noFill/>
        </p:spPr>
        <p:txBody>
          <a:bodyPr wrap="square" rtlCol="0">
            <a:spAutoFit/>
          </a:bodyPr>
          <a:lstStyle/>
          <a:p>
            <a:r>
              <a:rPr lang="en-US" sz="2000" dirty="0"/>
              <a:t>Figure 4.14 — N7CFO’s dish antenna operates on 10 GHz and is portable enough to be taken on contest outings.</a:t>
            </a:r>
          </a:p>
        </p:txBody>
      </p:sp>
    </p:spTree>
    <p:extLst>
      <p:ext uri="{BB962C8B-B14F-4D97-AF65-F5344CB8AC3E}">
        <p14:creationId xmlns:p14="http://schemas.microsoft.com/office/powerpoint/2010/main" val="279590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25543995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describes a type of antenna loading?</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Electrically lengthening by inserting inductors in radiating elements</a:t>
            </a:r>
          </a:p>
          <a:p>
            <a:pPr marL="514350" indent="-514350">
              <a:buFont typeface="+mj-lt"/>
              <a:buAutoNum type="alphaUcPeriod"/>
            </a:pPr>
            <a:r>
              <a:rPr lang="en-US" dirty="0"/>
              <a:t>Inserting a resistor in the radiating portion of the antenna to make it resonant</a:t>
            </a:r>
          </a:p>
          <a:p>
            <a:pPr marL="514350" indent="-514350">
              <a:buFont typeface="+mj-lt"/>
              <a:buAutoNum type="alphaUcPeriod"/>
            </a:pPr>
            <a:r>
              <a:rPr lang="en-US" dirty="0"/>
              <a:t>Installing a spring in the base of a mobile vertical antenna to make it more flexible</a:t>
            </a:r>
          </a:p>
          <a:p>
            <a:pPr marL="514350" indent="-514350">
              <a:buFont typeface="+mj-lt"/>
              <a:buAutoNum type="alphaUcPeriod"/>
            </a:pPr>
            <a:r>
              <a:rPr lang="en-US" dirty="0"/>
              <a:t>Strengthening the radiating elements of a beam antenna to better resist wind damage</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T9A02 A 4-12</a:t>
            </a:r>
          </a:p>
        </p:txBody>
      </p:sp>
    </p:spTree>
    <p:extLst>
      <p:ext uri="{BB962C8B-B14F-4D97-AF65-F5344CB8AC3E}">
        <p14:creationId xmlns:p14="http://schemas.microsoft.com/office/powerpoint/2010/main" val="28668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describes a simple dipole oriented parallel to Earth’s surface?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 ground-wave antenna</a:t>
            </a:r>
          </a:p>
          <a:p>
            <a:pPr marL="514350" indent="-514350">
              <a:buFont typeface="+mj-lt"/>
              <a:buAutoNum type="alphaUcPeriod"/>
            </a:pPr>
            <a:r>
              <a:rPr lang="en-US" dirty="0"/>
              <a:t>A horizontally polarized antenna</a:t>
            </a:r>
          </a:p>
          <a:p>
            <a:pPr marL="514350" indent="-514350">
              <a:buFont typeface="+mj-lt"/>
              <a:buAutoNum type="alphaUcPeriod"/>
            </a:pPr>
            <a:r>
              <a:rPr lang="en-US" dirty="0"/>
              <a:t>A travelling-wave antenna</a:t>
            </a:r>
          </a:p>
          <a:p>
            <a:pPr marL="514350" indent="-514350">
              <a:buFont typeface="+mj-lt"/>
              <a:buAutoNum type="alphaUcPeriod"/>
            </a:pPr>
            <a:r>
              <a:rPr lang="en-US" dirty="0"/>
              <a:t>A vertically polarized antenna</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T9A03 B 4-12</a:t>
            </a:r>
          </a:p>
        </p:txBody>
      </p:sp>
    </p:spTree>
    <p:extLst>
      <p:ext uri="{BB962C8B-B14F-4D97-AF65-F5344CB8AC3E}">
        <p14:creationId xmlns:p14="http://schemas.microsoft.com/office/powerpoint/2010/main" val="398863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04801"/>
            <a:ext cx="10965873" cy="1780674"/>
          </a:xfrm>
        </p:spPr>
        <p:txBody>
          <a:bodyPr>
            <a:normAutofit/>
          </a:bodyPr>
          <a:lstStyle/>
          <a:p>
            <a:r>
              <a:rPr lang="en-US" sz="3400" b="1" dirty="0"/>
              <a:t>What is a disadvantage of the short, flexible antenna supplied with most handheld radio transceivers, compared to a full-sized quarter-wave antenna?</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It has low efficiency</a:t>
            </a:r>
          </a:p>
          <a:p>
            <a:pPr marL="514350" indent="-514350">
              <a:buFont typeface="+mj-lt"/>
              <a:buAutoNum type="alphaUcPeriod"/>
            </a:pPr>
            <a:r>
              <a:rPr lang="en-US" dirty="0"/>
              <a:t>It transmits only circularly polarized signals</a:t>
            </a:r>
          </a:p>
          <a:p>
            <a:pPr marL="514350" indent="-514350">
              <a:buFont typeface="+mj-lt"/>
              <a:buAutoNum type="alphaUcPeriod"/>
            </a:pPr>
            <a:r>
              <a:rPr lang="en-US" dirty="0"/>
              <a:t>It is mechanically fragile</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T9A04 A 4-12</a:t>
            </a:r>
          </a:p>
        </p:txBody>
      </p:sp>
    </p:spTree>
    <p:extLst>
      <p:ext uri="{BB962C8B-B14F-4D97-AF65-F5344CB8AC3E}">
        <p14:creationId xmlns:p14="http://schemas.microsoft.com/office/powerpoint/2010/main" val="290039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D13-C8CB-EC06-5931-0B40155B7D5D}"/>
              </a:ext>
            </a:extLst>
          </p:cNvPr>
          <p:cNvSpPr>
            <a:spLocks noGrp="1"/>
          </p:cNvSpPr>
          <p:nvPr>
            <p:ph type="title"/>
          </p:nvPr>
        </p:nvSpPr>
        <p:spPr>
          <a:xfrm>
            <a:off x="699655" y="2664980"/>
            <a:ext cx="10515600" cy="1325563"/>
          </a:xfrm>
        </p:spPr>
        <p:txBody>
          <a:bodyPr/>
          <a:lstStyle/>
          <a:p>
            <a:pPr algn="ctr"/>
            <a:r>
              <a:rPr lang="en-US" b="1" dirty="0">
                <a:solidFill>
                  <a:srgbClr val="DA3427"/>
                </a:solidFill>
              </a:rPr>
              <a:t>PRACTICE QUESTIONS</a:t>
            </a:r>
          </a:p>
        </p:txBody>
      </p:sp>
    </p:spTree>
    <p:extLst>
      <p:ext uri="{BB962C8B-B14F-4D97-AF65-F5344CB8AC3E}">
        <p14:creationId xmlns:p14="http://schemas.microsoft.com/office/powerpoint/2010/main" val="25002791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increases the resonant frequency of a dipole antenna?</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Lengthening it</a:t>
            </a:r>
          </a:p>
          <a:p>
            <a:pPr marL="514350" indent="-514350">
              <a:buFont typeface="+mj-lt"/>
              <a:buAutoNum type="alphaUcPeriod"/>
            </a:pPr>
            <a:r>
              <a:rPr lang="en-US" dirty="0"/>
              <a:t>Inserting coils in series with radiating wires</a:t>
            </a:r>
          </a:p>
          <a:p>
            <a:pPr marL="514350" indent="-514350">
              <a:buFont typeface="+mj-lt"/>
              <a:buAutoNum type="alphaUcPeriod"/>
            </a:pPr>
            <a:r>
              <a:rPr lang="en-US" dirty="0"/>
              <a:t>Shortening it</a:t>
            </a:r>
          </a:p>
          <a:p>
            <a:pPr marL="514350" indent="-514350">
              <a:buFont typeface="+mj-lt"/>
              <a:buAutoNum type="alphaUcPeriod"/>
            </a:pPr>
            <a:r>
              <a:rPr lang="en-US" dirty="0"/>
              <a:t>Adding capacitive loading to the ends of the radiating wires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T9A05 C 4-12</a:t>
            </a:r>
          </a:p>
        </p:txBody>
      </p:sp>
    </p:spTree>
    <p:extLst>
      <p:ext uri="{BB962C8B-B14F-4D97-AF65-F5344CB8AC3E}">
        <p14:creationId xmlns:p14="http://schemas.microsoft.com/office/powerpoint/2010/main" val="30649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disadvantage of using a handheld VHF transceiver with a flexible antenna inside a vehicle?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Signal strength is reduced due to the shielding effect of the vehicle</a:t>
            </a:r>
          </a:p>
          <a:p>
            <a:pPr marL="514350" indent="-514350">
              <a:buFont typeface="+mj-lt"/>
              <a:buAutoNum type="alphaUcPeriod"/>
            </a:pPr>
            <a:r>
              <a:rPr lang="en-US" dirty="0"/>
              <a:t>The bandwidth of the antenna will decrease, increasing SWR</a:t>
            </a:r>
          </a:p>
          <a:p>
            <a:pPr marL="514350" indent="-514350">
              <a:buFont typeface="+mj-lt"/>
              <a:buAutoNum type="alphaUcPeriod"/>
            </a:pPr>
            <a:r>
              <a:rPr lang="en-US" dirty="0"/>
              <a:t>The SWR might decrease, decreasing the signal strength</a:t>
            </a:r>
          </a:p>
          <a:p>
            <a:pPr marL="514350" indent="-514350">
              <a:buFont typeface="+mj-lt"/>
              <a:buAutoNum type="alphaUcPeriod"/>
            </a:pPr>
            <a:r>
              <a:rPr lang="en-US" dirty="0"/>
              <a:t>All these choices are correct</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T9A07 A 4-12</a:t>
            </a:r>
          </a:p>
        </p:txBody>
      </p:sp>
    </p:spTree>
    <p:extLst>
      <p:ext uri="{BB962C8B-B14F-4D97-AF65-F5344CB8AC3E}">
        <p14:creationId xmlns:p14="http://schemas.microsoft.com/office/powerpoint/2010/main" val="303268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approximate length, in inches, of a quarter-wavelength vertical antenna for 146 MHz?</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112</a:t>
            </a:r>
          </a:p>
          <a:p>
            <a:pPr marL="514350" indent="-514350">
              <a:buFont typeface="+mj-lt"/>
              <a:buAutoNum type="alphaUcPeriod"/>
            </a:pPr>
            <a:r>
              <a:rPr lang="en-US" dirty="0"/>
              <a:t>50</a:t>
            </a:r>
          </a:p>
          <a:p>
            <a:pPr marL="514350" indent="-514350">
              <a:buFont typeface="+mj-lt"/>
              <a:buAutoNum type="alphaUcPeriod"/>
            </a:pPr>
            <a:r>
              <a:rPr lang="en-US" dirty="0"/>
              <a:t>19</a:t>
            </a:r>
          </a:p>
          <a:p>
            <a:pPr marL="514350" indent="-514350">
              <a:buFont typeface="+mj-lt"/>
              <a:buAutoNum type="alphaUcPeriod"/>
            </a:pPr>
            <a:r>
              <a:rPr lang="en-US" dirty="0"/>
              <a:t>12</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T9A08 C 4-12</a:t>
            </a:r>
          </a:p>
        </p:txBody>
      </p:sp>
    </p:spTree>
    <p:extLst>
      <p:ext uri="{BB962C8B-B14F-4D97-AF65-F5344CB8AC3E}">
        <p14:creationId xmlns:p14="http://schemas.microsoft.com/office/powerpoint/2010/main" val="122404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the approximate length, in inches, of a half-wavelength 6 meter dipole antenna?</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6</a:t>
            </a:r>
          </a:p>
          <a:p>
            <a:pPr marL="514350" indent="-514350">
              <a:buFont typeface="+mj-lt"/>
              <a:buAutoNum type="alphaUcPeriod"/>
            </a:pPr>
            <a:r>
              <a:rPr lang="en-US" dirty="0"/>
              <a:t>50</a:t>
            </a:r>
          </a:p>
          <a:p>
            <a:pPr marL="514350" indent="-514350">
              <a:buFont typeface="+mj-lt"/>
              <a:buAutoNum type="alphaUcPeriod"/>
            </a:pPr>
            <a:r>
              <a:rPr lang="en-US" dirty="0"/>
              <a:t>112</a:t>
            </a:r>
          </a:p>
          <a:p>
            <a:pPr marL="514350" indent="-514350">
              <a:buFont typeface="+mj-lt"/>
              <a:buAutoNum type="alphaUcPeriod"/>
            </a:pPr>
            <a:r>
              <a:rPr lang="en-US" dirty="0"/>
              <a:t>236</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T9A09 C 4-12</a:t>
            </a:r>
          </a:p>
        </p:txBody>
      </p:sp>
    </p:spTree>
    <p:extLst>
      <p:ext uri="{BB962C8B-B14F-4D97-AF65-F5344CB8AC3E}">
        <p14:creationId xmlns:p14="http://schemas.microsoft.com/office/powerpoint/2010/main" val="121182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In which direction does a half-wave dipole antenna radiate the strongest signal?</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Equally in all directions</a:t>
            </a:r>
          </a:p>
          <a:p>
            <a:pPr marL="514350" indent="-514350">
              <a:buFont typeface="+mj-lt"/>
              <a:buAutoNum type="alphaUcPeriod"/>
            </a:pPr>
            <a:r>
              <a:rPr lang="en-US" dirty="0"/>
              <a:t>Off the ends of the antenna</a:t>
            </a:r>
          </a:p>
          <a:p>
            <a:pPr marL="514350" indent="-514350">
              <a:buFont typeface="+mj-lt"/>
              <a:buAutoNum type="alphaUcPeriod"/>
            </a:pPr>
            <a:r>
              <a:rPr lang="en-US" dirty="0"/>
              <a:t>In the direction of the feed line</a:t>
            </a:r>
          </a:p>
          <a:p>
            <a:pPr marL="514350" indent="-514350">
              <a:buFont typeface="+mj-lt"/>
              <a:buAutoNum type="alphaUcPeriod"/>
            </a:pPr>
            <a:r>
              <a:rPr lang="en-US" dirty="0"/>
              <a:t>Broadside to the antenna</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T9A10 D 4-12</a:t>
            </a:r>
          </a:p>
        </p:txBody>
      </p:sp>
    </p:spTree>
    <p:extLst>
      <p:ext uri="{BB962C8B-B14F-4D97-AF65-F5344CB8AC3E}">
        <p14:creationId xmlns:p14="http://schemas.microsoft.com/office/powerpoint/2010/main" val="23565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an advantage of a 5/8 wavelength whip antenna for VHF or UHF mobile service?</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It has more gain than a 1/4-wavelength antenna</a:t>
            </a:r>
          </a:p>
          <a:p>
            <a:pPr marL="514350" indent="-514350">
              <a:buFont typeface="+mj-lt"/>
              <a:buAutoNum type="alphaUcPeriod"/>
            </a:pPr>
            <a:r>
              <a:rPr lang="en-US" dirty="0"/>
              <a:t>It radiates at a very high angle</a:t>
            </a:r>
          </a:p>
          <a:p>
            <a:pPr marL="514350" indent="-514350">
              <a:buFont typeface="+mj-lt"/>
              <a:buAutoNum type="alphaUcPeriod"/>
            </a:pPr>
            <a:r>
              <a:rPr lang="en-US" dirty="0"/>
              <a:t>It eliminates distortion caused by reflected signals</a:t>
            </a:r>
          </a:p>
          <a:p>
            <a:pPr marL="514350" indent="-514350">
              <a:buFont typeface="+mj-lt"/>
              <a:buAutoNum type="alphaUcPeriod"/>
            </a:pPr>
            <a:r>
              <a:rPr lang="en-US" dirty="0"/>
              <a:t>It has 10 times the power gain of a 1/4 wavelength whip</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T9A12 A 4-12</a:t>
            </a:r>
          </a:p>
        </p:txBody>
      </p:sp>
    </p:spTree>
    <p:extLst>
      <p:ext uri="{BB962C8B-B14F-4D97-AF65-F5344CB8AC3E}">
        <p14:creationId xmlns:p14="http://schemas.microsoft.com/office/powerpoint/2010/main" val="156570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antenna polarization is normally used for long-distance CW and SSB contacts on the VHF and UHF bands?</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Right-hand circular</a:t>
            </a:r>
          </a:p>
          <a:p>
            <a:pPr marL="514350" indent="-514350">
              <a:buFont typeface="+mj-lt"/>
              <a:buAutoNum type="alphaUcPeriod"/>
            </a:pPr>
            <a:r>
              <a:rPr lang="en-US" dirty="0"/>
              <a:t>Left-hand circular</a:t>
            </a:r>
          </a:p>
          <a:p>
            <a:pPr marL="514350" indent="-514350">
              <a:buFont typeface="+mj-lt"/>
              <a:buAutoNum type="alphaUcPeriod"/>
            </a:pPr>
            <a:r>
              <a:rPr lang="en-US" dirty="0"/>
              <a:t>Horizontal</a:t>
            </a:r>
          </a:p>
          <a:p>
            <a:pPr marL="514350" indent="-514350">
              <a:buFont typeface="+mj-lt"/>
              <a:buAutoNum type="alphaUcPeriod"/>
            </a:pPr>
            <a:r>
              <a:rPr lang="en-US" dirty="0"/>
              <a:t>Vertical</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T3A03 C 4-15</a:t>
            </a:r>
          </a:p>
        </p:txBody>
      </p:sp>
    </p:spTree>
    <p:extLst>
      <p:ext uri="{BB962C8B-B14F-4D97-AF65-F5344CB8AC3E}">
        <p14:creationId xmlns:p14="http://schemas.microsoft.com/office/powerpoint/2010/main" val="9974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571335"/>
          </a:xfrm>
        </p:spPr>
        <p:txBody>
          <a:bodyPr>
            <a:normAutofit/>
          </a:bodyPr>
          <a:lstStyle/>
          <a:p>
            <a:r>
              <a:rPr lang="en-US" sz="3400" b="1" dirty="0"/>
              <a:t>When using a directional antenna, how might your station be able to communicate with a distant repeater if buildings or obstructions are blocking the direct line of sight path?</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Change from vertical to horizontal polarization</a:t>
            </a:r>
          </a:p>
          <a:p>
            <a:pPr marL="514350" indent="-514350">
              <a:buFont typeface="+mj-lt"/>
              <a:buAutoNum type="alphaUcPeriod"/>
            </a:pPr>
            <a:r>
              <a:rPr lang="en-US" dirty="0"/>
              <a:t>Try to find a path that reflects signals to the repeater</a:t>
            </a:r>
          </a:p>
          <a:p>
            <a:pPr marL="514350" indent="-514350">
              <a:buFont typeface="+mj-lt"/>
              <a:buAutoNum type="alphaUcPeriod"/>
            </a:pPr>
            <a:r>
              <a:rPr lang="en-US" dirty="0"/>
              <a:t>Try the long path</a:t>
            </a:r>
          </a:p>
          <a:p>
            <a:pPr marL="514350" indent="-514350">
              <a:buFont typeface="+mj-lt"/>
              <a:buAutoNum type="alphaUcPeriod"/>
            </a:pPr>
            <a:r>
              <a:rPr lang="en-US" dirty="0"/>
              <a:t>Increase the antenna SWR</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T3A05 B 4-15</a:t>
            </a:r>
          </a:p>
        </p:txBody>
      </p:sp>
    </p:spTree>
    <p:extLst>
      <p:ext uri="{BB962C8B-B14F-4D97-AF65-F5344CB8AC3E}">
        <p14:creationId xmlns:p14="http://schemas.microsoft.com/office/powerpoint/2010/main" val="24575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What is a beam antenna?</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n-US" dirty="0"/>
              <a:t>An antenna built from aluminum I-beams</a:t>
            </a:r>
          </a:p>
          <a:p>
            <a:pPr marL="514350" indent="-514350">
              <a:buFont typeface="+mj-lt"/>
              <a:buAutoNum type="alphaUcPeriod"/>
            </a:pPr>
            <a:r>
              <a:rPr lang="en-US" dirty="0"/>
              <a:t>An omnidirectional antenna invented by Clarence Beam</a:t>
            </a:r>
          </a:p>
          <a:p>
            <a:pPr marL="514350" indent="-514350">
              <a:buFont typeface="+mj-lt"/>
              <a:buAutoNum type="alphaUcPeriod"/>
            </a:pPr>
            <a:r>
              <a:rPr lang="en-US" dirty="0"/>
              <a:t>An antenna that concentrates signals in one direction</a:t>
            </a:r>
          </a:p>
          <a:p>
            <a:pPr marL="514350" indent="-514350">
              <a:buFont typeface="+mj-lt"/>
              <a:buAutoNum type="alphaUcPeriod"/>
            </a:pPr>
            <a:r>
              <a:rPr lang="en-US" dirty="0"/>
              <a:t>An antenna that reverses the phase of received signals</a:t>
            </a:r>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dirty="0">
                <a:solidFill>
                  <a:srgbClr val="DA3427"/>
                </a:solidFill>
              </a:rPr>
              <a:t>T9A01 C 4-15</a:t>
            </a:r>
          </a:p>
        </p:txBody>
      </p:sp>
    </p:spTree>
    <p:extLst>
      <p:ext uri="{BB962C8B-B14F-4D97-AF65-F5344CB8AC3E}">
        <p14:creationId xmlns:p14="http://schemas.microsoft.com/office/powerpoint/2010/main" val="2157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6FC-7F98-42B2-E27C-611B39209B68}"/>
              </a:ext>
            </a:extLst>
          </p:cNvPr>
          <p:cNvSpPr>
            <a:spLocks noGrp="1"/>
          </p:cNvSpPr>
          <p:nvPr>
            <p:ph type="title"/>
          </p:nvPr>
        </p:nvSpPr>
        <p:spPr>
          <a:xfrm>
            <a:off x="387927" y="365125"/>
            <a:ext cx="10965873" cy="1325563"/>
          </a:xfrm>
        </p:spPr>
        <p:txBody>
          <a:bodyPr>
            <a:normAutofit/>
          </a:bodyPr>
          <a:lstStyle/>
          <a:p>
            <a:r>
              <a:rPr lang="en-US" sz="3400" b="1" dirty="0"/>
              <a:t>Which of the following types of antenna offers the greatest gain?</a:t>
            </a:r>
          </a:p>
        </p:txBody>
      </p:sp>
      <p:sp>
        <p:nvSpPr>
          <p:cNvPr id="3" name="Content Placeholder 2">
            <a:extLst>
              <a:ext uri="{FF2B5EF4-FFF2-40B4-BE49-F238E27FC236}">
                <a16:creationId xmlns:a16="http://schemas.microsoft.com/office/drawing/2014/main" id="{9D0F9B5A-A353-DF51-C337-BD12B4E8D99C}"/>
              </a:ext>
            </a:extLst>
          </p:cNvPr>
          <p:cNvSpPr>
            <a:spLocks noGrp="1"/>
          </p:cNvSpPr>
          <p:nvPr>
            <p:ph idx="1"/>
          </p:nvPr>
        </p:nvSpPr>
        <p:spPr>
          <a:xfrm>
            <a:off x="387927" y="2227406"/>
            <a:ext cx="10965873" cy="3799321"/>
          </a:xfrm>
        </p:spPr>
        <p:txBody>
          <a:bodyPr>
            <a:normAutofit/>
          </a:bodyPr>
          <a:lstStyle/>
          <a:p>
            <a:pPr marL="514350" indent="-514350">
              <a:buFont typeface="+mj-lt"/>
              <a:buAutoNum type="alphaUcPeriod"/>
            </a:pPr>
            <a:r>
              <a:rPr lang="es-ES" dirty="0"/>
              <a:t>5/8 wave vertical</a:t>
            </a:r>
          </a:p>
          <a:p>
            <a:pPr marL="514350" indent="-514350">
              <a:buFont typeface="+mj-lt"/>
              <a:buAutoNum type="alphaUcPeriod"/>
            </a:pPr>
            <a:r>
              <a:rPr lang="es-ES" dirty="0" err="1"/>
              <a:t>Isotropic</a:t>
            </a:r>
            <a:endParaRPr lang="es-ES" dirty="0"/>
          </a:p>
          <a:p>
            <a:pPr marL="514350" indent="-514350">
              <a:buFont typeface="+mj-lt"/>
              <a:buAutoNum type="alphaUcPeriod"/>
            </a:pPr>
            <a:r>
              <a:rPr lang="es-ES" dirty="0"/>
              <a:t>J pole</a:t>
            </a:r>
          </a:p>
          <a:p>
            <a:pPr marL="514350" indent="-514350">
              <a:buFont typeface="+mj-lt"/>
              <a:buAutoNum type="alphaUcPeriod"/>
            </a:pPr>
            <a:r>
              <a:rPr lang="es-ES" dirty="0" err="1"/>
              <a:t>Yagi</a:t>
            </a:r>
            <a:endParaRPr lang="en-US" dirty="0"/>
          </a:p>
        </p:txBody>
      </p:sp>
      <p:sp>
        <p:nvSpPr>
          <p:cNvPr id="4" name="TextBox 3">
            <a:extLst>
              <a:ext uri="{FF2B5EF4-FFF2-40B4-BE49-F238E27FC236}">
                <a16:creationId xmlns:a16="http://schemas.microsoft.com/office/drawing/2014/main" id="{168BB73E-E005-9387-E864-50784335AE08}"/>
              </a:ext>
            </a:extLst>
          </p:cNvPr>
          <p:cNvSpPr txBox="1"/>
          <p:nvPr/>
        </p:nvSpPr>
        <p:spPr>
          <a:xfrm>
            <a:off x="387927" y="6317673"/>
            <a:ext cx="5223164" cy="461665"/>
          </a:xfrm>
          <a:prstGeom prst="rect">
            <a:avLst/>
          </a:prstGeom>
          <a:noFill/>
        </p:spPr>
        <p:txBody>
          <a:bodyPr wrap="square" rtlCol="0">
            <a:spAutoFit/>
          </a:bodyPr>
          <a:lstStyle/>
          <a:p>
            <a:r>
              <a:rPr lang="en-US" sz="2400" b="1">
                <a:solidFill>
                  <a:srgbClr val="DA3427"/>
                </a:solidFill>
              </a:rPr>
              <a:t>T9A06 D 4-15</a:t>
            </a:r>
            <a:endParaRPr lang="en-US" sz="2400" b="1" dirty="0">
              <a:solidFill>
                <a:srgbClr val="DA3427"/>
              </a:solidFill>
            </a:endParaRPr>
          </a:p>
        </p:txBody>
      </p:sp>
    </p:spTree>
    <p:extLst>
      <p:ext uri="{BB962C8B-B14F-4D97-AF65-F5344CB8AC3E}">
        <p14:creationId xmlns:p14="http://schemas.microsoft.com/office/powerpoint/2010/main" val="18482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6197</Words>
  <Application>Microsoft Office PowerPoint</Application>
  <PresentationFormat>Widescreen</PresentationFormat>
  <Paragraphs>719</Paragraphs>
  <Slides>120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120</vt:i4>
      </vt:variant>
    </vt:vector>
  </HeadingPairs>
  <TitlesOfParts>
    <vt:vector size="125" baseType="lpstr">
      <vt:lpstr>Arial</vt:lpstr>
      <vt:lpstr>Calibri</vt:lpstr>
      <vt:lpstr>Calibri Light</vt:lpstr>
      <vt:lpstr>Franklin Gothic Heavy</vt:lpstr>
      <vt:lpstr>Office Theme</vt:lpstr>
      <vt:lpstr>PowerPoint Presentation</vt:lpstr>
      <vt:lpstr>Amateur Radio Technician Exam Prep Course</vt:lpstr>
      <vt:lpstr>Propagation</vt:lpstr>
      <vt:lpstr>Line of Sight</vt:lpstr>
      <vt:lpstr>Ground Wave</vt:lpstr>
      <vt:lpstr>Reflect, Refract, Diffract</vt:lpstr>
      <vt:lpstr>Multipath</vt:lpstr>
      <vt:lpstr>Tropospheric Propagation</vt:lpstr>
      <vt:lpstr>PRACTICE QUESTIONS</vt:lpstr>
      <vt:lpstr>Why do VHF signal strengths sometimes vary greatly when the antenna is moved only a few feet?</vt:lpstr>
      <vt:lpstr>What is the effect of vegetation on UHF and microwave signals?</vt:lpstr>
      <vt:lpstr>What is the meaning of the term “picket fencing”?</vt:lpstr>
      <vt:lpstr>What weather condition might decrease range at microwave frequencies?</vt:lpstr>
      <vt:lpstr>What is a likely cause of irregular fading of signals propagated by the ionosphere?</vt:lpstr>
      <vt:lpstr>What effect does multi-path propagation have on data transmissions?</vt:lpstr>
      <vt:lpstr>What is the effect of fog and rain on signals in the 10 meter and 6 meter bands?</vt:lpstr>
      <vt:lpstr>Which of the following effects may allow radio signals to travel beyond obstructions between the transmitting and receiving stations?</vt:lpstr>
      <vt:lpstr>What type of propagation is responsible for allowing over-the-horizon VHF and UHF communications to ranges of approximately 300 miles on a regular basis?</vt:lpstr>
      <vt:lpstr>What causes tropospheric ducting?</vt:lpstr>
      <vt:lpstr>Why is the radio horizon for VHF and UHF signals more distant than the visual horizon?</vt:lpstr>
      <vt:lpstr>The Ionosphere</vt:lpstr>
      <vt:lpstr>Ionosphere Layers</vt:lpstr>
      <vt:lpstr>Sunspot Cycle / Activity</vt:lpstr>
      <vt:lpstr>The Ionosphere – An RF Mirror</vt:lpstr>
      <vt:lpstr>Ionosphere (cont.)</vt:lpstr>
      <vt:lpstr>PRACTICE QUESTIONS</vt:lpstr>
      <vt:lpstr>Which region of the atmosphere can refract or bend HF and VHF radio waves?</vt:lpstr>
      <vt:lpstr>Why are simplex UHF signals rarely heard beyond their radio horizon?</vt:lpstr>
      <vt:lpstr>What is a characteristic of HF communication compared with communications on VHF and higher frequencies?</vt:lpstr>
      <vt:lpstr>What is a characteristic of VHF signals received via auroral backscatter?</vt:lpstr>
      <vt:lpstr>Which of the following types of propagation is most commonly associated with occasional strong signals on the 10, 6, and 2 meter bands from beyond the radio horizon?</vt:lpstr>
      <vt:lpstr>What band is best suited for communicating via meteor scatter?</vt:lpstr>
      <vt:lpstr>What is generally the best time for long-distance 10 meter band propagation via the F region?</vt:lpstr>
      <vt:lpstr>Which of the following bands may provide long-distance communications via the ionosphere’s F region during the peak of the sunspot cycle?</vt:lpstr>
      <vt:lpstr>Antenna and Radio Wave Basics</vt:lpstr>
      <vt:lpstr>Antenna Vocabulary</vt:lpstr>
      <vt:lpstr>Electromagnetic Waves</vt:lpstr>
      <vt:lpstr>Wave Polarization</vt:lpstr>
      <vt:lpstr>PRACTICE QUESTIONS</vt:lpstr>
      <vt:lpstr>What happens when antennas at opposite ends of a VHF or UHF line of sight radio link are not using the same polarization?</vt:lpstr>
      <vt:lpstr>Which of the following results from the fact that signals propagated by the ionosphere are elliptically polarized?</vt:lpstr>
      <vt:lpstr>What is the relationship between the electric and magnetic fields of an electromagnetic wave?</vt:lpstr>
      <vt:lpstr>What property of a radio wave defines its polarization?</vt:lpstr>
      <vt:lpstr>What are the two components of a radio wave?</vt:lpstr>
      <vt:lpstr>Antenna (Some Vocabulary)</vt:lpstr>
      <vt:lpstr>Antenna Radiation Patterns</vt:lpstr>
      <vt:lpstr>Antenna Radiation Patterns (cont.)</vt:lpstr>
      <vt:lpstr>Radiation Pattern Vocabulary</vt:lpstr>
      <vt:lpstr>The Decibel (dB*)</vt:lpstr>
      <vt:lpstr>PRACTICE QUESTIONS</vt:lpstr>
      <vt:lpstr>What is antenna gain?</vt:lpstr>
      <vt:lpstr>Which decibel value most closely represents a power increase from 5 watts to 10 watts?</vt:lpstr>
      <vt:lpstr>Which decibel value most closely represents a power decrease from 12 watts to 3 watts?</vt:lpstr>
      <vt:lpstr>Which decibel value represents a power increase from 20 watts to 200 watts?</vt:lpstr>
      <vt:lpstr>Feed Lines &amp; SWR</vt:lpstr>
      <vt:lpstr>Feed Line Vocabulary</vt:lpstr>
      <vt:lpstr>Coaxial Cable</vt:lpstr>
      <vt:lpstr>Coaxial Cable (cont.)</vt:lpstr>
      <vt:lpstr>Open-Wire Line</vt:lpstr>
      <vt:lpstr>Characteristic Impedance</vt:lpstr>
      <vt:lpstr>Standing Wave Ratio (SWR)</vt:lpstr>
      <vt:lpstr>SWR (cont.)</vt:lpstr>
      <vt:lpstr>SWR (cont.)</vt:lpstr>
      <vt:lpstr>PRACTICE QUESTIONS</vt:lpstr>
      <vt:lpstr>What happens to power lost in a feed line?</vt:lpstr>
      <vt:lpstr>What is the most common impedance of coaxial cables used in amateur radio?</vt:lpstr>
      <vt:lpstr>Why is coaxial cable the most common feed line for amateur radio antenna systems?</vt:lpstr>
      <vt:lpstr>What happens as the frequency of a signal in coaxial cable is increased?</vt:lpstr>
      <vt:lpstr>Which of the following types of feed line has the lowest loss at VHF and UHF?</vt:lpstr>
      <vt:lpstr>Which of the following should be considered when selecting an accessory SWR meter?</vt:lpstr>
      <vt:lpstr>What reading on an SWR meter indicates a perfect impedance match between the antenna and the feed line?</vt:lpstr>
      <vt:lpstr>Why do most solid-state transmitters reduce output power as SWR increases beyond a certain level?</vt:lpstr>
      <vt:lpstr>What does an SWR reading of 4:1 indicate?</vt:lpstr>
      <vt:lpstr>What is a benefit of low SWR?</vt:lpstr>
      <vt:lpstr>What can cause erratic changes in SWR?</vt:lpstr>
      <vt:lpstr>What is standing wave ratio (SWR)?</vt:lpstr>
      <vt:lpstr>Practical Antenna Systems: Dipoles</vt:lpstr>
      <vt:lpstr>Ground Plane Antennas</vt:lpstr>
      <vt:lpstr>PowerPoint Presentation</vt:lpstr>
      <vt:lpstr>Antennas for Handheld Radios</vt:lpstr>
      <vt:lpstr>Calculating Antenna Length (dipole)</vt:lpstr>
      <vt:lpstr>Calculating Ground Plane Length</vt:lpstr>
      <vt:lpstr>Directional Antennas</vt:lpstr>
      <vt:lpstr>Yagi</vt:lpstr>
      <vt:lpstr>Yagis (cont.)</vt:lpstr>
      <vt:lpstr>PRACTICE QUESTIONS</vt:lpstr>
      <vt:lpstr>Which of the following describes a type of antenna loading?</vt:lpstr>
      <vt:lpstr>Which of the following describes a simple dipole oriented parallel to Earth’s surface?</vt:lpstr>
      <vt:lpstr>What is a disadvantage of the short, flexible antenna supplied with most handheld radio transceivers, compared to a full-sized quarter-wave antenna?</vt:lpstr>
      <vt:lpstr>Which of the following increases the resonant frequency of a dipole antenna?</vt:lpstr>
      <vt:lpstr>What is a disadvantage of using a handheld VHF transceiver with a flexible antenna inside a vehicle?</vt:lpstr>
      <vt:lpstr>What is the approximate length, in inches, of a quarter-wavelength vertical antenna for 146 MHz?</vt:lpstr>
      <vt:lpstr>What is the approximate length, in inches, of a half-wavelength 6 meter dipole antenna?</vt:lpstr>
      <vt:lpstr>In which direction does a half-wave dipole antenna radiate the strongest signal?</vt:lpstr>
      <vt:lpstr>What is an advantage of a 5/8 wavelength whip antenna for VHF or UHF mobile service?</vt:lpstr>
      <vt:lpstr>What antenna polarization is normally used for long-distance CW and SSB contacts on the VHF and UHF bands?</vt:lpstr>
      <vt:lpstr>When using a directional antenna, how might your station be able to communicate with a distant repeater if buildings or obstructions are blocking the direct line of sight path?</vt:lpstr>
      <vt:lpstr>What is a beam antenna?</vt:lpstr>
      <vt:lpstr>Which of the following types of antenna offers the greatest gain?</vt:lpstr>
      <vt:lpstr>Practical Feed Lines &amp; Associated Equipment</vt:lpstr>
      <vt:lpstr>Coaxial Cable (called COAX)</vt:lpstr>
      <vt:lpstr>Coaxial Feed Line Connectors</vt:lpstr>
      <vt:lpstr>SWR Meters and Wattmeters</vt:lpstr>
      <vt:lpstr>Antenna Tuners</vt:lpstr>
      <vt:lpstr>Antenna Analyzers</vt:lpstr>
      <vt:lpstr>PRACTICE QUESTIONS</vt:lpstr>
      <vt:lpstr>Which of the following causes failure of coaxial cables?</vt:lpstr>
      <vt:lpstr>Why should the outer jacket of coaxial cable be resistant to ultraviolet light?</vt:lpstr>
      <vt:lpstr>What is a disadvantage of air core coaxial cable when compared to foam or solid dielectric types?</vt:lpstr>
      <vt:lpstr>Which of the following types of solder should not be used for radio and electronic applications?</vt:lpstr>
      <vt:lpstr>What is the characteristic appearance of a cold tin-lead solder joint?</vt:lpstr>
      <vt:lpstr>Which of the following RF connector types is most suitable for frequencies above 400 MHz?</vt:lpstr>
      <vt:lpstr>Which of the following is true of PL-259 type coax connectors?</vt:lpstr>
      <vt:lpstr>Which of the following is a source of loss in coaxial feed line?</vt:lpstr>
      <vt:lpstr>What is the electrical difference between RG-58 and RG-213 coaxial cable?</vt:lpstr>
      <vt:lpstr>Where should an RF power meter be installed?</vt:lpstr>
      <vt:lpstr>Which of the following is used to determine if an antenna is resonant at the desired operating frequency?</vt:lpstr>
      <vt:lpstr>Which instrument can be used to determine SWR?</vt:lpstr>
      <vt:lpstr>What is the major function of an antenna tuner (antenna coupler)?</vt:lpstr>
      <vt:lpstr>END OF MODULE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51</cp:revision>
  <dcterms:created xsi:type="dcterms:W3CDTF">2022-05-19T11:58:59Z</dcterms:created>
  <dcterms:modified xsi:type="dcterms:W3CDTF">2022-07-24T18:44:46Z</dcterms:modified>
</cp:coreProperties>
</file>